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2" r:id="rId2"/>
    <p:sldId id="451" r:id="rId3"/>
    <p:sldId id="417" r:id="rId4"/>
    <p:sldId id="418" r:id="rId5"/>
    <p:sldId id="419" r:id="rId6"/>
    <p:sldId id="420" r:id="rId7"/>
    <p:sldId id="421" r:id="rId8"/>
    <p:sldId id="422" r:id="rId9"/>
    <p:sldId id="423" r:id="rId10"/>
    <p:sldId id="424" r:id="rId11"/>
    <p:sldId id="425" r:id="rId12"/>
    <p:sldId id="429" r:id="rId13"/>
    <p:sldId id="430" r:id="rId14"/>
    <p:sldId id="431" r:id="rId15"/>
    <p:sldId id="432" r:id="rId16"/>
    <p:sldId id="450" r:id="rId17"/>
    <p:sldId id="434" r:id="rId18"/>
    <p:sldId id="453" r:id="rId19"/>
    <p:sldId id="457" r:id="rId20"/>
    <p:sldId id="458" r:id="rId21"/>
    <p:sldId id="459" r:id="rId22"/>
    <p:sldId id="460" r:id="rId23"/>
    <p:sldId id="452" r:id="rId24"/>
    <p:sldId id="435" r:id="rId25"/>
    <p:sldId id="436" r:id="rId26"/>
    <p:sldId id="437" r:id="rId27"/>
    <p:sldId id="438" r:id="rId28"/>
    <p:sldId id="439" r:id="rId29"/>
    <p:sldId id="440" r:id="rId30"/>
    <p:sldId id="441" r:id="rId31"/>
    <p:sldId id="442" r:id="rId32"/>
    <p:sldId id="443" r:id="rId33"/>
    <p:sldId id="447" r:id="rId34"/>
    <p:sldId id="448" r:id="rId35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800080"/>
    <a:srgbClr val="33CC33"/>
    <a:srgbClr val="006600"/>
    <a:srgbClr val="FF6600"/>
    <a:srgbClr val="CC3300"/>
    <a:srgbClr val="00CC99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8" autoAdjust="0"/>
    <p:restoredTop sz="94660"/>
  </p:normalViewPr>
  <p:slideViewPr>
    <p:cSldViewPr>
      <p:cViewPr>
        <p:scale>
          <a:sx n="66" d="100"/>
          <a:sy n="66" d="100"/>
        </p:scale>
        <p:origin x="-140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46CB0-9F36-4F29-8933-4925F51351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AE60C-C2AD-42B2-BCD4-0E7C3669E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8FEBB-9142-4FA5-B116-5AA5BA953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688A-1969-4840-A794-85DC38028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5ADF0-5E7C-48E2-9AF4-013288B18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C2EC1-3A69-4FF8-98AD-8A93EEB06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B52E0-4AD1-4CC5-AA70-C604D751A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078F5-E00B-47A0-8779-AEE2BF47C6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5793D-D0FA-4DB4-B26C-8A683FC8A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CAFDC-B5EE-4159-8E1A-E77BB1346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63448-8BD5-4B88-9D5F-F11606FE1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319CE-2F24-407C-AD97-EC1108E21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46EB480-E1D6-45C8-AA8B-CE6DA6B34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Содержимое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751387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sz="4000" b="1" dirty="0" smtClean="0"/>
              <a:t>Надання психологічної допомоги сім’ям, особам, дітям, які постраждали внаслідок екстремальних ситуацій</a:t>
            </a:r>
          </a:p>
          <a:p>
            <a:pPr algn="r">
              <a:buFontTx/>
              <a:buNone/>
            </a:pPr>
            <a:endParaRPr lang="uk-UA" sz="1600" b="1" i="1" dirty="0" smtClean="0"/>
          </a:p>
          <a:p>
            <a:pPr algn="r">
              <a:buFontTx/>
              <a:buNone/>
            </a:pPr>
            <a:endParaRPr lang="uk-UA" sz="1600" b="1" i="1" dirty="0" smtClean="0"/>
          </a:p>
          <a:p>
            <a:pPr algn="ctr">
              <a:buFontTx/>
              <a:buNone/>
            </a:pPr>
            <a:endParaRPr lang="uk-UA" sz="4000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8229600" cy="706438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70C0"/>
                </a:solidFill>
              </a:rPr>
              <a:t>ПРАВИЛЬНЕ СПІЛКУВАННЯ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608512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uk-UA" sz="2400" b="1" smtClean="0"/>
              <a:t>НЕ МОЖНА говорити і робити (продовження)</a:t>
            </a:r>
          </a:p>
          <a:p>
            <a:pPr algn="just" eaLnBrk="1" hangingPunct="1"/>
            <a:r>
              <a:rPr lang="uk-UA" altLang="zh-CN" sz="2000" i="1" smtClean="0"/>
              <a:t>Не можна вигадувати того, чого не знаєте</a:t>
            </a:r>
          </a:p>
          <a:p>
            <a:pPr algn="just" eaLnBrk="1" hangingPunct="1"/>
            <a:r>
              <a:rPr lang="uk-UA" altLang="zh-CN" sz="2000" i="1" smtClean="0"/>
              <a:t>Не можна використовувати спеціальні терміни</a:t>
            </a:r>
          </a:p>
          <a:p>
            <a:pPr algn="just" eaLnBrk="1" hangingPunct="1"/>
            <a:r>
              <a:rPr lang="uk-UA" altLang="zh-CN" sz="2000" i="1" smtClean="0"/>
              <a:t>Не треба давати помилкових обіцянок чи запевнень</a:t>
            </a:r>
          </a:p>
          <a:p>
            <a:pPr algn="just" eaLnBrk="1" hangingPunct="1"/>
            <a:r>
              <a:rPr lang="uk-UA" altLang="zh-CN" sz="2000" i="1" smtClean="0"/>
              <a:t>Не можна переказувати співрозмовнику особисті розповіді, почуті від інших</a:t>
            </a:r>
          </a:p>
          <a:p>
            <a:pPr algn="just" eaLnBrk="1" hangingPunct="1"/>
            <a:r>
              <a:rPr lang="uk-UA" altLang="zh-CN" sz="2000" i="1" smtClean="0"/>
              <a:t>Не треба казати про свої власні труднощі</a:t>
            </a:r>
          </a:p>
          <a:p>
            <a:pPr algn="just" eaLnBrk="1" hangingPunct="1"/>
            <a:r>
              <a:rPr lang="uk-UA" altLang="zh-CN" sz="2000" i="1" smtClean="0"/>
              <a:t>Важливо не думати і не діяти так, немов зобов'язаний вирішити за іншого всі його проблеми</a:t>
            </a:r>
          </a:p>
          <a:p>
            <a:pPr algn="just" eaLnBrk="1" hangingPunct="1"/>
            <a:r>
              <a:rPr lang="uk-UA" altLang="zh-CN" sz="2000" i="1" smtClean="0"/>
              <a:t>Не можна позбавляти людину віри у власні сили і в здатність самому подбати про себе. Не можна казати про людей, використовуючи негативні епітети (наприклад, називати їх  «божевільними»)</a:t>
            </a:r>
            <a:endParaRPr lang="uk-UA" sz="2000" i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351837" cy="633413"/>
          </a:xfrm>
        </p:spPr>
        <p:txBody>
          <a:bodyPr/>
          <a:lstStyle/>
          <a:p>
            <a:pPr eaLnBrk="1" hangingPunct="1"/>
            <a:r>
              <a:rPr lang="ru-RU" altLang="zh-CN" sz="3200" b="1" smtClean="0">
                <a:solidFill>
                  <a:srgbClr val="0070C0"/>
                </a:solidFill>
              </a:rPr>
              <a:t>ОПЕРАТИВНІ ПРИНЦИПИ ППД </a:t>
            </a:r>
            <a:endParaRPr lang="ru-RU" sz="3200" b="1" smtClean="0">
              <a:solidFill>
                <a:srgbClr val="0070C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353425" cy="5184775"/>
          </a:xfrm>
        </p:spPr>
        <p:txBody>
          <a:bodyPr/>
          <a:lstStyle/>
          <a:p>
            <a:pPr algn="just" eaLnBrk="1" hangingPunct="1">
              <a:spcBef>
                <a:spcPct val="35000"/>
              </a:spcBef>
              <a:buFontTx/>
              <a:buNone/>
              <a:defRPr/>
            </a:pPr>
            <a:r>
              <a:rPr lang="uk-UA" altLang="zh-CN" sz="1800" i="1" dirty="0" smtClean="0"/>
              <a:t>Основні оперативні принципи надання першої психологічної допомоги :</a:t>
            </a:r>
          </a:p>
          <a:p>
            <a:pPr marL="381000" indent="-381000">
              <a:buFontTx/>
              <a:buNone/>
              <a:defRPr/>
            </a:pPr>
            <a:r>
              <a:rPr lang="uk-UA" altLang="zh-CN" sz="1800" b="1" i="1" dirty="0" smtClean="0"/>
              <a:t>ДИВИТИСЯ</a:t>
            </a:r>
          </a:p>
          <a:p>
            <a:pPr marL="381000" indent="-381000">
              <a:defRPr/>
            </a:pPr>
            <a:r>
              <a:rPr lang="uk-UA" altLang="zh-CN" sz="1800" i="1" dirty="0" smtClean="0"/>
              <a:t>Перевірте умови безпеки.</a:t>
            </a:r>
          </a:p>
          <a:p>
            <a:pPr marL="381000" indent="-381000">
              <a:defRPr/>
            </a:pPr>
            <a:r>
              <a:rPr lang="uk-UA" altLang="zh-CN" sz="1800" i="1" dirty="0" smtClean="0"/>
              <a:t>З'ясуйте, чи є навколо люди, які явно потребують задоволення основних життєвих потреб.</a:t>
            </a:r>
          </a:p>
          <a:p>
            <a:pPr marL="381000" indent="-381000">
              <a:defRPr/>
            </a:pPr>
            <a:r>
              <a:rPr lang="uk-UA" altLang="zh-CN" sz="1800" i="1" dirty="0" smtClean="0"/>
              <a:t>Перевірте, чи є навколо люди в стані важкого </a:t>
            </a:r>
            <a:r>
              <a:rPr lang="uk-UA" altLang="zh-CN" sz="1800" i="1" dirty="0" err="1" smtClean="0"/>
              <a:t>дистресу</a:t>
            </a:r>
            <a:r>
              <a:rPr lang="uk-UA" altLang="zh-CN" sz="1800" i="1" dirty="0" smtClean="0"/>
              <a:t>.</a:t>
            </a:r>
          </a:p>
          <a:p>
            <a:pPr marL="381000" indent="-381000">
              <a:buFontTx/>
              <a:buNone/>
              <a:defRPr/>
            </a:pPr>
            <a:r>
              <a:rPr lang="uk-UA" altLang="zh-CN" sz="1800" b="1" i="1" dirty="0" smtClean="0"/>
              <a:t>СЛУХАТИ</a:t>
            </a:r>
          </a:p>
          <a:p>
            <a:pPr marL="381000" indent="-381000">
              <a:defRPr/>
            </a:pPr>
            <a:r>
              <a:rPr lang="uk-UA" altLang="zh-CN" sz="1800" i="1" dirty="0" smtClean="0"/>
              <a:t>Зверніться до людей, яким, можливо, потрібна підтримка.</a:t>
            </a:r>
          </a:p>
          <a:p>
            <a:pPr marL="381000" indent="-381000">
              <a:defRPr/>
            </a:pPr>
            <a:r>
              <a:rPr lang="uk-UA" altLang="zh-CN" sz="1800" i="1" dirty="0" smtClean="0"/>
              <a:t>З'ясуйте, чого вони потребують і що їх турбує.</a:t>
            </a:r>
          </a:p>
          <a:p>
            <a:pPr marL="381000" indent="-381000">
              <a:defRPr/>
            </a:pPr>
            <a:r>
              <a:rPr lang="uk-UA" altLang="zh-CN" sz="1800" i="1" dirty="0" smtClean="0"/>
              <a:t>Вислухайте їх і намагайтесь заспокоїти.</a:t>
            </a:r>
          </a:p>
          <a:p>
            <a:pPr marL="381000" indent="-381000">
              <a:buFontTx/>
              <a:buNone/>
              <a:defRPr/>
            </a:pPr>
            <a:r>
              <a:rPr lang="uk-UA" altLang="zh-CN" sz="1800" i="1" dirty="0" smtClean="0"/>
              <a:t> </a:t>
            </a:r>
            <a:r>
              <a:rPr lang="uk-UA" altLang="zh-CN" sz="1800" b="1" i="1" dirty="0" smtClean="0"/>
              <a:t>НАПРАВЛЯТИ</a:t>
            </a:r>
          </a:p>
          <a:p>
            <a:pPr marL="381000" indent="-381000">
              <a:defRPr/>
            </a:pPr>
            <a:r>
              <a:rPr lang="uk-UA" altLang="zh-CN" sz="1800" i="1" dirty="0" smtClean="0"/>
              <a:t>Допоможіть людям задовольнити основні потреби і отримати необхідну підтримку.</a:t>
            </a:r>
          </a:p>
          <a:p>
            <a:pPr marL="381000" indent="-381000">
              <a:defRPr/>
            </a:pPr>
            <a:r>
              <a:rPr lang="uk-UA" altLang="zh-CN" sz="1800" i="1" dirty="0" smtClean="0"/>
              <a:t>Допоможіть постраждалим емоційно впоратись з важкою ситуацією.</a:t>
            </a:r>
          </a:p>
          <a:p>
            <a:pPr marL="381000" indent="-381000">
              <a:defRPr/>
            </a:pPr>
            <a:r>
              <a:rPr lang="uk-UA" altLang="zh-CN" sz="1800" i="1" dirty="0" smtClean="0"/>
              <a:t>Надайте інформацію.</a:t>
            </a:r>
          </a:p>
          <a:p>
            <a:pPr marL="381000" indent="-381000">
              <a:defRPr/>
            </a:pPr>
            <a:r>
              <a:rPr lang="uk-UA" altLang="zh-CN" sz="1800" i="1" dirty="0" smtClean="0"/>
              <a:t>Допоможіть зв'язатись з близькими і зі службою соціальної підтримки.</a:t>
            </a:r>
            <a:endParaRPr lang="uk-UA" sz="1800" i="1" dirty="0" smtClean="0"/>
          </a:p>
          <a:p>
            <a:pPr marL="381000" indent="-381000">
              <a:defRPr/>
            </a:pPr>
            <a:endParaRPr lang="ru-RU" altLang="zh-CN" sz="1800" i="1" dirty="0" smtClean="0"/>
          </a:p>
          <a:p>
            <a:pPr marL="381000" indent="-381000">
              <a:defRPr/>
            </a:pPr>
            <a:endParaRPr lang="ru-RU" altLang="zh-CN" sz="1800" i="1" dirty="0" smtClean="0"/>
          </a:p>
          <a:p>
            <a:pPr marL="381000" indent="-381000">
              <a:defRPr/>
            </a:pPr>
            <a:endParaRPr lang="ru-RU" altLang="zh-CN" sz="1800" i="1" dirty="0" smtClean="0"/>
          </a:p>
          <a:p>
            <a:pPr marL="381000" indent="-381000">
              <a:buFontTx/>
              <a:buNone/>
              <a:defRPr/>
            </a:pPr>
            <a:endParaRPr lang="ru-RU" altLang="zh-CN" sz="1800" i="1" dirty="0" smtClean="0"/>
          </a:p>
          <a:p>
            <a:pPr algn="just" eaLnBrk="1" hangingPunct="1">
              <a:spcBef>
                <a:spcPct val="35000"/>
              </a:spcBef>
              <a:buFontTx/>
              <a:buNone/>
              <a:defRPr/>
            </a:pPr>
            <a:endParaRPr lang="ru-RU" sz="1800" i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44538" y="549275"/>
            <a:ext cx="7788275" cy="719138"/>
          </a:xfrm>
        </p:spPr>
        <p:txBody>
          <a:bodyPr/>
          <a:lstStyle/>
          <a:p>
            <a:r>
              <a:rPr lang="ru-RU" altLang="zh-CN" sz="3200" b="1" smtClean="0">
                <a:solidFill>
                  <a:srgbClr val="0070C0"/>
                </a:solidFill>
              </a:rPr>
              <a:t>ВИМУШЕНЕ</a:t>
            </a:r>
            <a:r>
              <a:rPr lang="uk-UA" altLang="zh-CN" sz="3200" b="1" smtClean="0">
                <a:solidFill>
                  <a:srgbClr val="0070C0"/>
                </a:solidFill>
              </a:rPr>
              <a:t> ПЕРЕСЕЛЕННЯ</a:t>
            </a:r>
            <a:endParaRPr lang="ru-RU" sz="3200" b="1" smtClean="0">
              <a:solidFill>
                <a:srgbClr val="0070C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8229600" cy="496887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uk-UA" altLang="zh-CN" sz="1950" b="1" i="1" dirty="0" smtClean="0"/>
              <a:t>Готуючись допомогти</a:t>
            </a:r>
            <a:r>
              <a:rPr lang="uk-UA" altLang="zh-CN" sz="1950" i="1" dirty="0" smtClean="0"/>
              <a:t>, треба подумати, що ви хотіли б дізнатись про ситуацію?</a:t>
            </a:r>
          </a:p>
          <a:p>
            <a:pPr>
              <a:defRPr/>
            </a:pPr>
            <a:r>
              <a:rPr lang="uk-UA" altLang="zh-CN" sz="1950" i="1" dirty="0" smtClean="0"/>
              <a:t>Хто ці люди, які потребують допомоги?</a:t>
            </a:r>
          </a:p>
          <a:p>
            <a:pPr>
              <a:defRPr/>
            </a:pPr>
            <a:r>
              <a:rPr lang="uk-UA" altLang="zh-CN" sz="1950" i="1" dirty="0" smtClean="0"/>
              <a:t>Які їх культурні традиції?</a:t>
            </a:r>
          </a:p>
          <a:p>
            <a:pPr>
              <a:defRPr/>
            </a:pPr>
            <a:r>
              <a:rPr lang="uk-UA" altLang="zh-CN" sz="1950" i="1" dirty="0" smtClean="0"/>
              <a:t>Чи існують певні правила їх поведінки або звичаї, яким потрібно слідувати? Наприклад, може бути, бажано, щоб з жінками-біженками говорили теж жінки з числа соціальних працівників?</a:t>
            </a:r>
          </a:p>
          <a:p>
            <a:pPr>
              <a:defRPr/>
            </a:pPr>
            <a:r>
              <a:rPr lang="uk-UA" altLang="zh-CN" sz="1950" i="1" dirty="0" smtClean="0"/>
              <a:t>Скільки часу вони перебували в дорозі? Що мені відомо про пережитий ними конфлікт?</a:t>
            </a:r>
          </a:p>
          <a:p>
            <a:pPr>
              <a:defRPr/>
            </a:pPr>
            <a:r>
              <a:rPr lang="uk-UA" altLang="zh-CN" sz="1950" i="1" dirty="0" smtClean="0"/>
              <a:t>Які послуги та допомога наявні там, куди нині привезли біженців?</a:t>
            </a:r>
          </a:p>
          <a:p>
            <a:pPr>
              <a:defRPr/>
            </a:pPr>
            <a:r>
              <a:rPr lang="uk-UA" altLang="zh-CN" sz="1950" i="1" dirty="0" smtClean="0"/>
              <a:t>Якщо я працюю в команді, то як ми організуємо допомогу в цій ситуації? Які завдання візьме на себе кожен? Як ми будемо координувати нашу роботу між собою та з іншими групами допомоги, які можуть працювати на місці?</a:t>
            </a:r>
            <a:endParaRPr lang="uk-UA" sz="1950" i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8229600" cy="4132262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altLang="zh-CN" sz="2000" b="1" smtClean="0"/>
              <a:t>Дивитися </a:t>
            </a:r>
            <a:r>
              <a:rPr lang="uk-UA" altLang="zh-CN" sz="2000" smtClean="0"/>
              <a:t>- На що важливо звернути увагу,</a:t>
            </a:r>
            <a:r>
              <a:rPr lang="uk-UA" altLang="zh-CN" sz="2000" b="1" smtClean="0"/>
              <a:t> </a:t>
            </a:r>
            <a:r>
              <a:rPr lang="uk-UA" altLang="zh-CN" sz="2000" smtClean="0"/>
              <a:t>знайомлячись з групою біженців?</a:t>
            </a:r>
          </a:p>
          <a:p>
            <a:pPr>
              <a:buFontTx/>
              <a:buNone/>
            </a:pPr>
            <a:endParaRPr lang="uk-UA" altLang="zh-CN" sz="2000" i="1" smtClean="0"/>
          </a:p>
          <a:p>
            <a:r>
              <a:rPr lang="uk-UA" altLang="zh-CN" sz="2000" i="1" smtClean="0"/>
              <a:t>У чому головні потреби більшості людей? Чи відчувають вони голод, спрагу? Чи сильно вони стомлені? Чи є серед них поранені або хворі?</a:t>
            </a:r>
          </a:p>
          <a:p>
            <a:r>
              <a:rPr lang="uk-UA" altLang="zh-CN" sz="2000" i="1" smtClean="0"/>
              <a:t>Чи є в групі біженців члени однієї сім'ї або односельці?</a:t>
            </a:r>
          </a:p>
          <a:p>
            <a:r>
              <a:rPr lang="uk-UA" altLang="zh-CN" sz="2000" i="1" smtClean="0"/>
              <a:t>Чи є серед них діти або підлітки без супроводу дорослих? Хто ще може потребувати спеціальної допомоги?</a:t>
            </a:r>
          </a:p>
          <a:p>
            <a:r>
              <a:rPr lang="uk-UA" altLang="zh-CN" sz="2000" i="1" smtClean="0"/>
              <a:t>Схоже, що люди в групі біженців по-різному реагують на кризову ситуацію. Які важкі емоційні реакції ви бачите?</a:t>
            </a:r>
            <a:endParaRPr lang="uk-UA" sz="2000" i="1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altLang="zh-CN" sz="2000" b="1" i="1" smtClean="0"/>
              <a:t> </a:t>
            </a:r>
            <a:r>
              <a:rPr lang="uk-UA" altLang="zh-CN" sz="2000" b="1" smtClean="0"/>
              <a:t>Слухати - </a:t>
            </a:r>
            <a:r>
              <a:rPr lang="uk-UA" altLang="zh-CN" sz="2000" smtClean="0"/>
              <a:t>Спілкуючись з групою біженців, як найефективніше з'ясувати</a:t>
            </a:r>
            <a:r>
              <a:rPr lang="uk-UA" altLang="zh-CN" sz="2000" b="1" smtClean="0"/>
              <a:t> </a:t>
            </a:r>
            <a:r>
              <a:rPr lang="uk-UA" altLang="zh-CN" sz="2000" smtClean="0"/>
              <a:t>їх тривоги і заспокоїти їх.</a:t>
            </a:r>
          </a:p>
          <a:p>
            <a:pPr>
              <a:buFontTx/>
              <a:buNone/>
            </a:pPr>
            <a:endParaRPr lang="uk-UA" altLang="zh-CN" sz="2000" i="1" smtClean="0"/>
          </a:p>
          <a:p>
            <a:r>
              <a:rPr lang="uk-UA" altLang="zh-CN" sz="2000" i="1" smtClean="0"/>
              <a:t>Як представитись, перш ніж запропонувати допомогу?</a:t>
            </a:r>
          </a:p>
          <a:p>
            <a:r>
              <a:rPr lang="uk-UA" altLang="zh-CN" sz="2000" i="1" smtClean="0"/>
              <a:t>Люди, які стали жертвами або свідками насильства, бувають дуже перелякані і відчувають себе в небезпеці. Як підтримати їх і допомогти заспокоїтись?</a:t>
            </a:r>
          </a:p>
          <a:p>
            <a:r>
              <a:rPr lang="uk-UA" altLang="zh-CN" sz="2000" i="1" smtClean="0"/>
              <a:t>Як дізнатись потреби і проблеми людей, які можуть потребувати спеціальної допомоги, наприклад жінок?</a:t>
            </a:r>
          </a:p>
          <a:p>
            <a:r>
              <a:rPr lang="uk-UA" altLang="zh-CN" sz="2000" i="1" smtClean="0"/>
              <a:t>Як спілкуватися з дітьми та підлітками без супроводу дорослих і як їм допомогти?</a:t>
            </a:r>
            <a:endParaRPr lang="uk-UA" sz="2000" i="1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620713"/>
            <a:ext cx="8229600" cy="5616575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altLang="zh-CN" sz="2000" b="1" smtClean="0"/>
              <a:t>Направляти </a:t>
            </a:r>
            <a:r>
              <a:rPr lang="uk-UA" altLang="zh-CN" sz="2000" smtClean="0"/>
              <a:t>- Що можна зробити, для того щоб люди отримали необхідну інформацію та практичну допомогу?</a:t>
            </a:r>
          </a:p>
          <a:p>
            <a:pPr algn="ctr">
              <a:buFontTx/>
              <a:buNone/>
            </a:pPr>
            <a:endParaRPr lang="uk-UA" altLang="zh-CN" sz="2000" smtClean="0"/>
          </a:p>
          <a:p>
            <a:r>
              <a:rPr lang="uk-UA" altLang="zh-CN" sz="2000" i="1" smtClean="0"/>
              <a:t>Які нагальні потреби можуть бути у цих людей? Які служби допомоги  наявні на місці події? Як люди можуть отримати цю допомогу?</a:t>
            </a:r>
          </a:p>
          <a:p>
            <a:r>
              <a:rPr lang="uk-UA" altLang="zh-CN" sz="2000" i="1" smtClean="0"/>
              <a:t>Чи є у мене точна інформація про те, яка подальша допомога буде надана біженцям? Коли і де люди зможуть отримати детальну інформацію про те, що відбувається?</a:t>
            </a:r>
          </a:p>
          <a:p>
            <a:r>
              <a:rPr lang="uk-UA" altLang="zh-CN" sz="2000" i="1" smtClean="0"/>
              <a:t>Як захистити вразливі групи (наприклад, жінок і дітей без супроводу дорослих)? Як направити людей з уразливих груп в служби допомоги або допомогти зв'язатися з близькими?</a:t>
            </a:r>
          </a:p>
          <a:p>
            <a:r>
              <a:rPr lang="uk-UA" altLang="zh-CN" sz="2000" i="1" smtClean="0"/>
              <a:t>Які особливі потреби можуть бути у людей, в тому числі у тих, хто пережив насильство?</a:t>
            </a:r>
          </a:p>
          <a:p>
            <a:r>
              <a:rPr lang="uk-UA" altLang="zh-CN" sz="2000" i="1" smtClean="0"/>
              <a:t>Що можна зробити, щоб направити людей в служби допомоги або допомогти зв'язатися з близькими?</a:t>
            </a:r>
            <a:endParaRPr lang="uk-UA" sz="2000" i="1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868363"/>
          </a:xfrm>
        </p:spPr>
        <p:txBody>
          <a:bodyPr/>
          <a:lstStyle/>
          <a:p>
            <a:r>
              <a:rPr lang="ru-RU" altLang="zh-CN" sz="3200" b="1" smtClean="0">
                <a:solidFill>
                  <a:srgbClr val="0070C0"/>
                </a:solidFill>
              </a:rPr>
              <a:t>ЗАВЕРШЕННЯ НАДАННЯ ДОПОМОГИ</a:t>
            </a:r>
            <a:endParaRPr lang="uk-UA" sz="3200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062412"/>
          </a:xfrm>
        </p:spPr>
        <p:txBody>
          <a:bodyPr/>
          <a:lstStyle/>
          <a:p>
            <a:pPr>
              <a:buFontTx/>
              <a:buNone/>
            </a:pPr>
            <a:r>
              <a:rPr lang="uk-UA" altLang="zh-CN" sz="2000" i="1" smtClean="0"/>
              <a:t>	Коли і як  припиняється надання допомоги, залежить від умов кризи, від ролі та положення того, хто таку допомогу надає, і від потреб людей, яким допомагають. Треба покладатись на свою оцінку ситуації, потреби постраждалих і  власні потреби. При необхідності треба говорити  людям, що ви завершуєте надання допомоги, а якщо хтось інший буде допомагати їм з цього моменту, познайомити їх з новою людиною. Якщо ви направили потерпілого до інших служб, треба пояснити, чого слід чекати, і переконатись, що у нього є необхідна інформація для підтримки подальшого зв'язку. Незалежно від того, яким був ваш досвід спілкування з потерпілим, важливо попрощатись на позитивній ноті, побажавши йому благополуччя.</a:t>
            </a:r>
            <a:endParaRPr lang="uk-UA" sz="20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779463"/>
            <a:ext cx="8435975" cy="633412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0070C0"/>
                </a:solidFill>
              </a:rPr>
              <a:t>Берегти себе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917700"/>
            <a:ext cx="8712200" cy="31670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uk-UA" sz="2000" i="1" smtClean="0"/>
              <a:t>	</a:t>
            </a:r>
            <a:r>
              <a:rPr lang="uk-UA" altLang="zh-CN" sz="2000" i="1" smtClean="0"/>
              <a:t>Відповідальне надання допомоги також означає турботу про власне здоров'я і благополуччя. Хоча допомога надається іншим, на тому, хто надає цю допомогу, може негативно позначитись пережите в кризовій ситуації. Важливо звернути особливу увагу на благополуччя того, хто надає допомогу, і бути впевненим, що він фізично і може емоційно допомогти іншим. Треба перш за все берегти себе, щоб краще піклуватися про інших. Якщо працює команда, важливо знати й цікавитись самопочуттям усіх членів команди.</a:t>
            </a:r>
            <a:endParaRPr lang="uk-UA" sz="2000" i="1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1042988" y="2852738"/>
            <a:ext cx="7581900" cy="1181100"/>
          </a:xfrm>
        </p:spPr>
        <p:txBody>
          <a:bodyPr/>
          <a:lstStyle/>
          <a:p>
            <a:pPr>
              <a:buFontTx/>
              <a:buNone/>
            </a:pPr>
            <a:r>
              <a:rPr lang="uk-UA" b="1" smtClean="0">
                <a:solidFill>
                  <a:srgbClr val="008000"/>
                </a:solidFill>
              </a:rPr>
              <a:t>ПОДОЛАННЯ  СТРЕСОВОГО СТАНУ</a:t>
            </a:r>
            <a:endParaRPr lang="ru-RU" smtClean="0">
              <a:solidFill>
                <a:srgbClr val="008000"/>
              </a:solidFill>
            </a:endParaRPr>
          </a:p>
          <a:p>
            <a:endParaRPr lang="uk-UA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539750" y="549275"/>
            <a:ext cx="8229600" cy="5688013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b="1" smtClean="0">
                <a:solidFill>
                  <a:srgbClr val="008000"/>
                </a:solidFill>
              </a:rPr>
              <a:t>Реакції на стресові ситуації</a:t>
            </a:r>
            <a:endParaRPr lang="ru-RU" smtClean="0">
              <a:solidFill>
                <a:srgbClr val="008000"/>
              </a:solidFill>
            </a:endParaRPr>
          </a:p>
          <a:p>
            <a:pPr lvl="1"/>
            <a:r>
              <a:rPr lang="uk-UA" sz="1600" i="1" smtClean="0"/>
              <a:t>Фізичні симптоми (наприклад, тремтіння, головний біль, різка слабкість, втрата апетиту, різноманітні больові відчуття).</a:t>
            </a:r>
            <a:endParaRPr lang="ru-RU" sz="1600" i="1" smtClean="0"/>
          </a:p>
          <a:p>
            <a:pPr lvl="1"/>
            <a:r>
              <a:rPr lang="uk-UA" sz="1600" i="1" smtClean="0"/>
              <a:t>Плач, печаль, пригнічений настрій, скорбота.</a:t>
            </a:r>
            <a:endParaRPr lang="ru-RU" sz="1600" i="1" smtClean="0"/>
          </a:p>
          <a:p>
            <a:pPr lvl="1"/>
            <a:r>
              <a:rPr lang="uk-UA" sz="1600" i="1" smtClean="0"/>
              <a:t>Тривога, страх.</a:t>
            </a:r>
            <a:endParaRPr lang="ru-RU" sz="1600" i="1" smtClean="0"/>
          </a:p>
          <a:p>
            <a:pPr lvl="1"/>
            <a:r>
              <a:rPr lang="uk-UA" sz="1600" i="1" smtClean="0"/>
              <a:t>Напруга і нервозність.</a:t>
            </a:r>
            <a:endParaRPr lang="ru-RU" sz="1600" i="1" smtClean="0"/>
          </a:p>
          <a:p>
            <a:pPr lvl="1"/>
            <a:r>
              <a:rPr lang="uk-UA" sz="1600" i="1" smtClean="0"/>
              <a:t>Неспокійні думки про те, що трапиться щось погане.</a:t>
            </a:r>
            <a:endParaRPr lang="ru-RU" sz="1600" i="1" smtClean="0"/>
          </a:p>
          <a:p>
            <a:pPr lvl="1"/>
            <a:r>
              <a:rPr lang="uk-UA" sz="1600" i="1" smtClean="0"/>
              <a:t>Безсоння, нічні кошмари.</a:t>
            </a:r>
            <a:endParaRPr lang="ru-RU" sz="1600" i="1" smtClean="0"/>
          </a:p>
          <a:p>
            <a:pPr lvl="1"/>
            <a:r>
              <a:rPr lang="uk-UA" sz="1600" i="1" smtClean="0"/>
              <a:t>Дратівливість, злість.</a:t>
            </a:r>
            <a:endParaRPr lang="ru-RU" sz="1600" i="1" smtClean="0"/>
          </a:p>
          <a:p>
            <a:pPr lvl="1"/>
            <a:r>
              <a:rPr lang="uk-UA" sz="1600" i="1" smtClean="0"/>
              <a:t>Почуття провини, сором (наприклад, за те, що вижив або що не в змозі допомагати або рятувати інших).</a:t>
            </a:r>
            <a:endParaRPr lang="ru-RU" sz="1600" i="1" smtClean="0"/>
          </a:p>
          <a:p>
            <a:pPr lvl="1"/>
            <a:r>
              <a:rPr lang="uk-UA" sz="1600" i="1" smtClean="0"/>
              <a:t>Втрата орієнтування в ситуації, емоційне заціпеніння, відчуття нереальності того, що відбувається або перебування «в тумані».</a:t>
            </a:r>
            <a:endParaRPr lang="ru-RU" sz="1600" i="1" smtClean="0"/>
          </a:p>
          <a:p>
            <a:pPr lvl="1"/>
            <a:r>
              <a:rPr lang="uk-UA" sz="1600" i="1" smtClean="0"/>
              <a:t>Замкнутість чи нерухомість.</a:t>
            </a:r>
            <a:endParaRPr lang="ru-RU" sz="1600" i="1" smtClean="0"/>
          </a:p>
          <a:p>
            <a:pPr lvl="1"/>
            <a:r>
              <a:rPr lang="uk-UA" sz="1600" i="1" smtClean="0"/>
              <a:t>Відсутність реакції на інших людей, відмова розмовляти.</a:t>
            </a:r>
            <a:endParaRPr lang="ru-RU" sz="1600" i="1" smtClean="0"/>
          </a:p>
          <a:p>
            <a:pPr lvl="1"/>
            <a:r>
              <a:rPr lang="uk-UA" sz="1600" i="1" smtClean="0"/>
              <a:t>Дезорієнтація (наприклад, людина не може сказати, хто він, звідки, або що сталося).</a:t>
            </a:r>
            <a:endParaRPr lang="ru-RU" sz="1600" i="1" smtClean="0"/>
          </a:p>
          <a:p>
            <a:pPr lvl="1"/>
            <a:r>
              <a:rPr lang="uk-UA" sz="1600" i="1" smtClean="0"/>
              <a:t>Нездатність подбати про себе і про власних дітей (наприклад, відмова від їжі і пиття, нездатність приймати прості рішення).</a:t>
            </a:r>
            <a:endParaRPr lang="ru-RU" sz="1600" i="1" smtClean="0"/>
          </a:p>
          <a:p>
            <a:endParaRPr lang="uk-UA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8313" y="1628775"/>
            <a:ext cx="8229600" cy="2376488"/>
          </a:xfrm>
        </p:spPr>
        <p:txBody>
          <a:bodyPr/>
          <a:lstStyle/>
          <a:p>
            <a:r>
              <a:rPr lang="uk-UA" b="1" smtClean="0">
                <a:solidFill>
                  <a:srgbClr val="0070C0"/>
                </a:solidFill>
              </a:rPr>
              <a:t>Надання першої психологічної допомоги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uk-UA" sz="3200" b="1" dirty="0" smtClean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Використання позитивних способів подолання стресового стану</a:t>
            </a:r>
            <a:r>
              <a:rPr lang="ru-RU" sz="3200" dirty="0" smtClean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srgbClr val="008000"/>
                </a:solidFill>
                <a:latin typeface="+mn-lt"/>
                <a:ea typeface="+mn-ea"/>
                <a:cs typeface="+mn-cs"/>
              </a:rPr>
            </a:br>
            <a:endParaRPr lang="uk-UA" sz="3200" dirty="0">
              <a:solidFill>
                <a:srgbClr val="008000"/>
              </a:solidFill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395288" y="2349500"/>
            <a:ext cx="8229600" cy="3268663"/>
          </a:xfrm>
        </p:spPr>
        <p:txBody>
          <a:bodyPr/>
          <a:lstStyle/>
          <a:p>
            <a:pPr lvl="2"/>
            <a:r>
              <a:rPr lang="uk-UA" sz="2000" i="1" smtClean="0"/>
              <a:t>Відпочивати в достатній мірі.</a:t>
            </a:r>
            <a:endParaRPr lang="ru-RU" sz="2000" i="1" smtClean="0"/>
          </a:p>
          <a:p>
            <a:pPr lvl="2"/>
            <a:r>
              <a:rPr lang="uk-UA" sz="2000" i="1" smtClean="0"/>
              <a:t>По можливості регулярно їсти і пити.</a:t>
            </a:r>
            <a:endParaRPr lang="ru-RU" sz="2000" i="1" smtClean="0"/>
          </a:p>
          <a:p>
            <a:pPr lvl="2"/>
            <a:r>
              <a:rPr lang="uk-UA" sz="2000" i="1" smtClean="0"/>
              <a:t>Спілкуватися і проводити час із сім'єю та друзями.</a:t>
            </a:r>
            <a:endParaRPr lang="ru-RU" sz="2000" i="1" smtClean="0"/>
          </a:p>
          <a:p>
            <a:pPr lvl="2"/>
            <a:r>
              <a:rPr lang="uk-UA" sz="2000" i="1" smtClean="0"/>
              <a:t>Обговорювати проблеми з тими, кому довіряєте.</a:t>
            </a:r>
            <a:endParaRPr lang="ru-RU" sz="2000" i="1" smtClean="0"/>
          </a:p>
          <a:p>
            <a:pPr lvl="2"/>
            <a:r>
              <a:rPr lang="uk-UA" sz="2000" i="1" smtClean="0"/>
              <a:t>Займатися тим, що допомагає розслабитися (гуляти, співати, молитися, грати з дітьми).</a:t>
            </a:r>
            <a:endParaRPr lang="ru-RU" sz="2000" i="1" smtClean="0"/>
          </a:p>
          <a:p>
            <a:pPr lvl="2"/>
            <a:r>
              <a:rPr lang="uk-UA" sz="2000" i="1" smtClean="0"/>
              <a:t>Займатися посильною фізичною активністю.</a:t>
            </a:r>
            <a:endParaRPr lang="ru-RU" sz="2000" i="1" smtClean="0"/>
          </a:p>
          <a:p>
            <a:pPr lvl="2"/>
            <a:r>
              <a:rPr lang="uk-UA" sz="2000" i="1" smtClean="0"/>
              <a:t>Знайти безпечні способи допомогти іншим в умовах кризи і взяти участь у колективній діяльності.</a:t>
            </a:r>
            <a:endParaRPr lang="ru-RU" sz="2000" i="1" smtClean="0"/>
          </a:p>
          <a:p>
            <a:endParaRPr lang="uk-UA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uk-UA" sz="3200" b="1" dirty="0" smtClean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Уникання негативних способів подолання стресового стану</a:t>
            </a:r>
            <a:r>
              <a:rPr lang="ru-RU" sz="3200" dirty="0" smtClean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srgbClr val="008000"/>
                </a:solidFill>
                <a:latin typeface="+mn-lt"/>
                <a:ea typeface="+mn-ea"/>
                <a:cs typeface="+mn-cs"/>
              </a:rPr>
            </a:br>
            <a:endParaRPr lang="uk-UA" sz="3200" dirty="0">
              <a:solidFill>
                <a:srgbClr val="008000"/>
              </a:solidFill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611188" y="2060575"/>
            <a:ext cx="7859712" cy="4176713"/>
          </a:xfrm>
        </p:spPr>
        <p:txBody>
          <a:bodyPr/>
          <a:lstStyle/>
          <a:p>
            <a:pPr lvl="2"/>
            <a:r>
              <a:rPr lang="uk-UA" sz="2000" i="1" smtClean="0"/>
              <a:t>Не вживати алкоголь та інші психоактивні речовини, не палити.</a:t>
            </a:r>
            <a:endParaRPr lang="ru-RU" sz="2000" i="1" smtClean="0"/>
          </a:p>
          <a:p>
            <a:pPr lvl="2"/>
            <a:r>
              <a:rPr lang="uk-UA" sz="2000" i="1" smtClean="0"/>
              <a:t>Не спати цілими днями.</a:t>
            </a:r>
            <a:endParaRPr lang="ru-RU" sz="2000" i="1" smtClean="0"/>
          </a:p>
          <a:p>
            <a:pPr lvl="2"/>
            <a:r>
              <a:rPr lang="uk-UA" sz="2000" i="1" smtClean="0"/>
              <a:t>Не працювати весь час без відпочинку і релаксації.</a:t>
            </a:r>
            <a:endParaRPr lang="ru-RU" sz="2000" i="1" smtClean="0"/>
          </a:p>
          <a:p>
            <a:pPr lvl="2"/>
            <a:r>
              <a:rPr lang="uk-UA" sz="2000" i="1" smtClean="0"/>
              <a:t>Не відокремлюватися від друзів і близьких.</a:t>
            </a:r>
            <a:endParaRPr lang="ru-RU" sz="2000" i="1" smtClean="0"/>
          </a:p>
          <a:p>
            <a:pPr lvl="2"/>
            <a:r>
              <a:rPr lang="uk-UA" sz="2000" i="1" smtClean="0"/>
              <a:t>Не нехтувати правилами особистої гігієни.</a:t>
            </a:r>
            <a:endParaRPr lang="ru-RU" sz="2000" i="1" smtClean="0"/>
          </a:p>
          <a:p>
            <a:pPr lvl="2"/>
            <a:r>
              <a:rPr lang="uk-UA" sz="2000" i="1" smtClean="0"/>
              <a:t>Не впадати в гнів і не вчиняти насильства.</a:t>
            </a:r>
            <a:endParaRPr lang="ru-RU" sz="2000" i="1" smtClean="0"/>
          </a:p>
          <a:p>
            <a:pPr>
              <a:buFontTx/>
              <a:buNone/>
            </a:pPr>
            <a:r>
              <a:rPr lang="uk-UA" sz="2000" smtClean="0"/>
              <a:t>	Проте людям з важким або тривалим дистрессом може знадобитися більш серйозна підтримка, ніж ППД, особливо якщо вони не можуть справлятися з повсякденними побутовими обов'язками або представляють небезпеку для себе або оточуючих.</a:t>
            </a:r>
            <a:endParaRPr lang="uk-UA" sz="2000" i="1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358900"/>
          </a:xfrm>
        </p:spPr>
        <p:txBody>
          <a:bodyPr/>
          <a:lstStyle/>
          <a:p>
            <a:pPr>
              <a:defRPr/>
            </a:pPr>
            <a:r>
              <a:rPr lang="uk-UA" sz="3200" b="1" dirty="0" smtClean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Ознаки того, що людина потребує допомоги фахівця  </a:t>
            </a:r>
            <a:r>
              <a:rPr lang="uk-UA" sz="2800" dirty="0" smtClean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(психолога, психотерапевта, психіатра)</a:t>
            </a:r>
            <a:endParaRPr lang="uk-UA" sz="2800" dirty="0">
              <a:solidFill>
                <a:srgbClr val="008000"/>
              </a:solidFill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395288" y="2133600"/>
            <a:ext cx="8229600" cy="4276725"/>
          </a:xfrm>
        </p:spPr>
        <p:txBody>
          <a:bodyPr/>
          <a:lstStyle/>
          <a:p>
            <a:pPr lvl="1"/>
            <a:r>
              <a:rPr lang="uk-UA" sz="1600" i="1" smtClean="0"/>
              <a:t>Симптоми  продовжують проявлятися через тривалий час після психотравмуючої події й при цьому не слабшають.</a:t>
            </a:r>
            <a:endParaRPr lang="ru-RU" sz="1600" i="1" smtClean="0"/>
          </a:p>
          <a:p>
            <a:pPr lvl="1"/>
            <a:r>
              <a:rPr lang="uk-UA" sz="1600" i="1" smtClean="0"/>
              <a:t>Змінилося відношення до роботи.</a:t>
            </a:r>
            <a:endParaRPr lang="ru-RU" sz="1600" i="1" smtClean="0"/>
          </a:p>
          <a:p>
            <a:pPr lvl="1"/>
            <a:r>
              <a:rPr lang="uk-UA" sz="1600" i="1" smtClean="0"/>
              <a:t>Тривають нічні кошмари або безсоння.</a:t>
            </a:r>
            <a:endParaRPr lang="ru-RU" sz="1600" i="1" smtClean="0"/>
          </a:p>
          <a:p>
            <a:pPr lvl="1"/>
            <a:r>
              <a:rPr lang="uk-UA" sz="1600" i="1" smtClean="0"/>
              <a:t>Важко контролювати свої почуття. Бувають раптові вибухи гніву. Багато чого злить, дратує.</a:t>
            </a:r>
            <a:endParaRPr lang="ru-RU" sz="1600" i="1" smtClean="0"/>
          </a:p>
          <a:p>
            <a:pPr lvl="1"/>
            <a:r>
              <a:rPr lang="uk-UA" sz="1600" i="1" smtClean="0"/>
              <a:t>Немає людини, з якою можна було б поділитися своїми переживаннями.</a:t>
            </a:r>
            <a:endParaRPr lang="ru-RU" sz="1600" i="1" smtClean="0"/>
          </a:p>
          <a:p>
            <a:pPr lvl="1"/>
            <a:r>
              <a:rPr lang="uk-UA" sz="1600" i="1" smtClean="0"/>
              <a:t>Відносини в родині сильно погіршилися.</a:t>
            </a:r>
            <a:endParaRPr lang="ru-RU" sz="1600" i="1" smtClean="0"/>
          </a:p>
          <a:p>
            <a:pPr lvl="1"/>
            <a:r>
              <a:rPr lang="uk-UA" sz="1600" i="1" smtClean="0"/>
              <a:t>Відносини з товаришами по роботі, сусідами, знайомими сильно погіршилися.</a:t>
            </a:r>
            <a:endParaRPr lang="ru-RU" sz="1600" i="1" smtClean="0"/>
          </a:p>
          <a:p>
            <a:pPr lvl="1"/>
            <a:r>
              <a:rPr lang="uk-UA" sz="1600" i="1" smtClean="0"/>
              <a:t>Оточуючі говорять «Він сильно змінився».</a:t>
            </a:r>
            <a:endParaRPr lang="ru-RU" sz="1600" i="1" smtClean="0"/>
          </a:p>
          <a:p>
            <a:pPr lvl="1"/>
            <a:r>
              <a:rPr lang="uk-UA" sz="1600" i="1" smtClean="0"/>
              <a:t>Стали частіше відбуватися нещасні випадки.</a:t>
            </a:r>
            <a:endParaRPr lang="ru-RU" sz="1600" i="1" smtClean="0"/>
          </a:p>
          <a:p>
            <a:pPr lvl="1"/>
            <a:r>
              <a:rPr lang="uk-UA" sz="1600" i="1" smtClean="0"/>
              <a:t>З'явилися шкідливі звички.</a:t>
            </a:r>
            <a:endParaRPr lang="ru-RU" sz="1600" i="1" smtClean="0"/>
          </a:p>
          <a:p>
            <a:pPr lvl="1"/>
            <a:r>
              <a:rPr lang="uk-UA" sz="1600" i="1" smtClean="0"/>
              <a:t>Тягне більше випивати, курити, приймати «заспокійливі» засоби.</a:t>
            </a:r>
            <a:endParaRPr lang="ru-RU" sz="1600" i="1" smtClean="0"/>
          </a:p>
          <a:p>
            <a:pPr lvl="1"/>
            <a:r>
              <a:rPr lang="uk-UA" sz="1600" i="1" smtClean="0"/>
              <a:t>З'явилися проблеми зі здоров'ям, яких раніше не було.</a:t>
            </a:r>
            <a:endParaRPr lang="ru-RU" sz="1600" i="1" smtClean="0"/>
          </a:p>
          <a:p>
            <a:r>
              <a:rPr lang="uk-UA" sz="1600" i="1" smtClean="0"/>
              <a:t> </a:t>
            </a:r>
            <a:endParaRPr lang="ru-RU" sz="1600" i="1" smtClean="0"/>
          </a:p>
          <a:p>
            <a:endParaRPr lang="uk-UA" sz="1600" i="1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68313" y="2205038"/>
            <a:ext cx="8229600" cy="1584325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sz="4400" b="1" smtClean="0">
                <a:solidFill>
                  <a:srgbClr val="800080"/>
                </a:solidFill>
              </a:rPr>
              <a:t>Посттравматичний стресовий розлад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319588"/>
          </a:xfrm>
        </p:spPr>
        <p:txBody>
          <a:bodyPr/>
          <a:lstStyle/>
          <a:p>
            <a:pPr algn="just">
              <a:buFontTx/>
              <a:buNone/>
            </a:pPr>
            <a:r>
              <a:rPr lang="uk-UA" sz="2000" i="1" smtClean="0"/>
              <a:t>	</a:t>
            </a:r>
            <a:r>
              <a:rPr lang="uk-UA" sz="2400" b="1" smtClean="0">
                <a:solidFill>
                  <a:srgbClr val="800080"/>
                </a:solidFill>
              </a:rPr>
              <a:t>Посттравматичний стресовий розлад (ПТСР) </a:t>
            </a:r>
            <a:r>
              <a:rPr lang="uk-UA" sz="2000" i="1" smtClean="0"/>
              <a:t>- важкий психічний стан, який виникає в результаті одиничної або повторюваних психотравмуючих ситуацій, зумовлених  наприклад, військовими діями, важкою фізичною травмою, сексуальним насильством, або загрозою смерті. </a:t>
            </a:r>
          </a:p>
          <a:p>
            <a:pPr algn="just">
              <a:buFontTx/>
              <a:buNone/>
            </a:pPr>
            <a:r>
              <a:rPr lang="uk-UA" sz="2000" i="1" smtClean="0"/>
              <a:t>	При ПТСР група характерних симптомів, таких як психопатологічні переживання, уникнення або витіснення з  пам'яті про травмуючі події та високий рівень тривожності зберігається протягом більше місяця після психологічної травми. У більшості людей після психотравмуючих подій ПТСР не розвивається. </a:t>
            </a:r>
            <a:r>
              <a:rPr lang="uk-UA" altLang="zh-CN" sz="2000" i="1" smtClean="0"/>
              <a:t>20 % осіб, що пережили травматичну подію, страждають від посттравматичного стресового розладу .</a:t>
            </a:r>
            <a:endParaRPr lang="uk-UA" sz="2000" i="1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868363"/>
          </a:xfrm>
        </p:spPr>
        <p:txBody>
          <a:bodyPr/>
          <a:lstStyle/>
          <a:p>
            <a:r>
              <a:rPr lang="uk-UA" sz="3200" b="1" smtClean="0">
                <a:solidFill>
                  <a:srgbClr val="800080"/>
                </a:solidFill>
              </a:rPr>
              <a:t>Загальні симптоми ПТСР</a:t>
            </a:r>
            <a:endParaRPr lang="ru-RU" sz="3200" b="1" smtClean="0">
              <a:solidFill>
                <a:srgbClr val="80008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05288"/>
          </a:xfrm>
        </p:spPr>
        <p:txBody>
          <a:bodyPr/>
          <a:lstStyle/>
          <a:p>
            <a:pPr algn="just"/>
            <a:r>
              <a:rPr lang="uk-UA" sz="2000" i="1" smtClean="0"/>
              <a:t>Повторні спогади про пережиту травматичну подію. Ці спогади зринають ще всупереч волі людини і супроводжуються емоційним дистресом (інтрузії)</a:t>
            </a:r>
          </a:p>
          <a:p>
            <a:pPr algn="just"/>
            <a:r>
              <a:rPr lang="uk-UA" sz="2000" i="1" smtClean="0"/>
              <a:t>Флешбеки (небажанні спогади, які настільки сильні, що особа почувається так, ніби травматична подія відбулася знову)</a:t>
            </a:r>
          </a:p>
          <a:p>
            <a:pPr algn="just"/>
            <a:r>
              <a:rPr lang="uk-UA" sz="2000" i="1" smtClean="0"/>
              <a:t>Нічні жахи та погані сни</a:t>
            </a:r>
          </a:p>
          <a:p>
            <a:pPr algn="just"/>
            <a:r>
              <a:rPr lang="uk-UA" sz="2000" i="1" smtClean="0"/>
              <a:t>Сильні емоційні реакції на нагадування про травматичну подію (наприклад, раптова сильна тривога при звуці сирени)</a:t>
            </a:r>
          </a:p>
          <a:p>
            <a:pPr algn="just"/>
            <a:r>
              <a:rPr lang="uk-UA" sz="2000" i="1" smtClean="0"/>
              <a:t>Сильні фізичні реакції (ваше серце починає швидко битися, і ви тікаєте, обливаючись холодним потом, щойно опинитесь поблизу місця травматичної події)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931150" cy="2592387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sz="2400" b="1" i="1" smtClean="0">
                <a:solidFill>
                  <a:srgbClr val="800080"/>
                </a:solidFill>
              </a:rPr>
              <a:t> екстремальна ситуація</a:t>
            </a:r>
          </a:p>
          <a:p>
            <a:pPr algn="ctr">
              <a:buFontTx/>
              <a:buNone/>
            </a:pPr>
            <a:r>
              <a:rPr lang="uk-UA" sz="2400" b="1" i="1" smtClean="0">
                <a:solidFill>
                  <a:srgbClr val="800080"/>
                </a:solidFill>
              </a:rPr>
              <a:t>антропогенного або соціального характеру</a:t>
            </a:r>
            <a:r>
              <a:rPr lang="uk-UA" sz="2400" i="1" smtClean="0"/>
              <a:t>  -  </a:t>
            </a:r>
          </a:p>
          <a:p>
            <a:pPr algn="ctr">
              <a:buFontTx/>
              <a:buNone/>
            </a:pPr>
            <a:r>
              <a:rPr lang="uk-UA" sz="2000" smtClean="0"/>
              <a:t>ситуація, яка  виходить за межі звичайного, </a:t>
            </a:r>
          </a:p>
          <a:p>
            <a:pPr algn="ctr">
              <a:buFontTx/>
              <a:buNone/>
            </a:pPr>
            <a:r>
              <a:rPr lang="uk-UA" sz="2000" smtClean="0"/>
              <a:t> «нормального людського досвіду»,  а </a:t>
            </a:r>
            <a:r>
              <a:rPr lang="uk-UA" sz="2000" b="1" u="sng" smtClean="0"/>
              <a:t>джерелом травматізації виступає інша людина </a:t>
            </a:r>
            <a:r>
              <a:rPr lang="uk-UA" sz="2000" u="sng" smtClean="0"/>
              <a:t> </a:t>
            </a:r>
            <a:r>
              <a:rPr lang="uk-UA" sz="2000" smtClean="0"/>
              <a:t>(напад на вулиці, сексуальне насильство, локальні війни, терористичні акти)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620713"/>
            <a:ext cx="8229600" cy="5040312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sz="2000" smtClean="0"/>
              <a:t>	Найбільш тривалою, інтенсивною і руйнівною виявляється реакція потерпілого на людський стресор </a:t>
            </a:r>
            <a:r>
              <a:rPr lang="uk-UA" sz="1600" smtClean="0"/>
              <a:t>(тортури, теракти, зґвалтування)</a:t>
            </a:r>
            <a:r>
              <a:rPr lang="uk-UA" sz="2000" smtClean="0"/>
              <a:t>, тобто </a:t>
            </a:r>
            <a:r>
              <a:rPr lang="uk-UA" sz="2000" b="1" u="sng" smtClean="0"/>
              <a:t>загрозу від інших людей </a:t>
            </a:r>
          </a:p>
          <a:p>
            <a:pPr algn="just">
              <a:buFontTx/>
              <a:buNone/>
            </a:pPr>
            <a:endParaRPr lang="uk-UA" sz="2000" b="1" u="sng" smtClean="0"/>
          </a:p>
          <a:p>
            <a:pPr algn="just">
              <a:buFontTx/>
              <a:buNone/>
            </a:pPr>
            <a:r>
              <a:rPr lang="uk-UA" sz="2000" smtClean="0"/>
              <a:t>	надзвичайний випадок природного походження люди зазвичай переживають набагато легше, ніж антропогенні. </a:t>
            </a:r>
          </a:p>
          <a:p>
            <a:pPr algn="just">
              <a:buFontTx/>
              <a:buNone/>
            </a:pPr>
            <a:r>
              <a:rPr lang="uk-UA" sz="1600" i="1" smtClean="0"/>
              <a:t>	Землетруси і  повені потерпілими розцінюються як воля Божу або дія безликої природи, - тут нічого не можна змінити</a:t>
            </a:r>
            <a:r>
              <a:rPr lang="uk-UA" sz="2000" i="1" smtClean="0"/>
              <a:t>. </a:t>
            </a:r>
          </a:p>
          <a:p>
            <a:pPr algn="just">
              <a:buFontTx/>
              <a:buNone/>
            </a:pPr>
            <a:r>
              <a:rPr lang="uk-UA" sz="2000" smtClean="0"/>
              <a:t> 	екстремальні умови антропогенного характеру (військові дії) мають настільки руйнівний вплив на особистість, що не лише дезорганізують її поведінку, але і «підривають» базові структури всієї її особистісної організації .</a:t>
            </a:r>
          </a:p>
          <a:p>
            <a:pPr algn="just">
              <a:buFontTx/>
              <a:buNone/>
            </a:pPr>
            <a:r>
              <a:rPr lang="uk-UA" sz="1600" i="1" smtClean="0"/>
              <a:t>	У людей руйнується звична картина світу, а разом з нею - вся система життєвих координат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229600" cy="360363"/>
          </a:xfrm>
        </p:spPr>
        <p:txBody>
          <a:bodyPr/>
          <a:lstStyle/>
          <a:p>
            <a:r>
              <a:rPr lang="uk-UA" sz="3200" b="1" smtClean="0">
                <a:solidFill>
                  <a:srgbClr val="800080"/>
                </a:solidFill>
              </a:rPr>
              <a:t>Типи травматичних ситуацій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07375" cy="4897437"/>
          </a:xfrm>
        </p:spPr>
        <p:txBody>
          <a:bodyPr/>
          <a:lstStyle/>
          <a:p>
            <a:pPr>
              <a:buFontTx/>
              <a:buNone/>
            </a:pPr>
            <a:r>
              <a:rPr lang="uk-UA" sz="1800" b="1" i="1" smtClean="0"/>
              <a:t>Тип 1. Короткострокова, несподівана травматична подія </a:t>
            </a:r>
            <a:endParaRPr lang="ru-RU" sz="1800" smtClean="0"/>
          </a:p>
          <a:p>
            <a:pPr>
              <a:buFontTx/>
              <a:buNone/>
            </a:pPr>
            <a:r>
              <a:rPr lang="uk-UA" sz="1800" b="1" i="1" smtClean="0"/>
              <a:t>Приклади</a:t>
            </a:r>
            <a:r>
              <a:rPr lang="uk-UA" sz="1800" i="1" smtClean="0"/>
              <a:t>: сексуальне насильство, природні катастрофи, ДТП, снайперська стрілянина. </a:t>
            </a:r>
            <a:endParaRPr lang="ru-RU" sz="1800" smtClean="0"/>
          </a:p>
          <a:p>
            <a:pPr>
              <a:buFontTx/>
              <a:buNone/>
            </a:pPr>
            <a:r>
              <a:rPr lang="uk-UA" sz="1800" b="1" i="1" smtClean="0"/>
              <a:t>Характеристики</a:t>
            </a:r>
            <a:r>
              <a:rPr lang="uk-UA" sz="1800" i="1" smtClean="0"/>
              <a:t>:</a:t>
            </a:r>
            <a:endParaRPr lang="ru-RU" sz="1800" smtClean="0"/>
          </a:p>
          <a:p>
            <a:pPr>
              <a:buFontTx/>
              <a:buNone/>
            </a:pPr>
            <a:r>
              <a:rPr lang="uk-UA" sz="1800" i="1" smtClean="0"/>
              <a:t>1.Одинична дія, що несе загрозу і вимагає надможливостей індивіда для збереження рівноваги. </a:t>
            </a:r>
            <a:endParaRPr lang="ru-RU" sz="1800" smtClean="0"/>
          </a:p>
          <a:p>
            <a:pPr>
              <a:buFontTx/>
              <a:buNone/>
            </a:pPr>
            <a:r>
              <a:rPr lang="uk-UA" sz="1800" i="1" smtClean="0"/>
              <a:t>2. Ізольоване, досить рідкісне травматичне переживання.</a:t>
            </a:r>
            <a:endParaRPr lang="ru-RU" sz="1800" smtClean="0"/>
          </a:p>
          <a:p>
            <a:pPr>
              <a:buFontTx/>
              <a:buNone/>
            </a:pPr>
            <a:r>
              <a:rPr lang="uk-UA" sz="1800" i="1" smtClean="0"/>
              <a:t> 3. Несподівана, раптова подія.</a:t>
            </a:r>
            <a:endParaRPr lang="ru-RU" sz="1800" smtClean="0"/>
          </a:p>
          <a:p>
            <a:pPr>
              <a:buFontTx/>
              <a:buNone/>
            </a:pPr>
            <a:r>
              <a:rPr lang="uk-UA" sz="1800" i="1" smtClean="0"/>
              <a:t>4 Подія залишає глибокий слід в психіці індивіда(індивід часто бачить сни, в яких є присутніми ті або інші аспекти події)</a:t>
            </a:r>
            <a:endParaRPr lang="ru-RU" sz="1800" smtClean="0"/>
          </a:p>
          <a:p>
            <a:pPr>
              <a:buFontTx/>
              <a:buNone/>
            </a:pPr>
            <a:r>
              <a:rPr lang="uk-UA" sz="1800" i="1" smtClean="0"/>
              <a:t>5.призводить до виникнення типових симптомів ПТСР :нав'язливі думки, пов'язані з цією подією  симптоми уникнення.</a:t>
            </a:r>
            <a:endParaRPr lang="ru-RU" sz="1800" smtClean="0"/>
          </a:p>
          <a:p>
            <a:pPr>
              <a:buFontTx/>
              <a:buNone/>
            </a:pPr>
            <a:r>
              <a:rPr lang="uk-UA" sz="1800" i="1" smtClean="0"/>
              <a:t>6. З великою ймовірністю проявляється класичне повторення переживання травматичного досвіду.</a:t>
            </a:r>
            <a:endParaRPr lang="ru-RU" sz="1800" smtClean="0"/>
          </a:p>
          <a:p>
            <a:pPr>
              <a:buFontTx/>
              <a:buNone/>
            </a:pPr>
            <a:r>
              <a:rPr lang="uk-UA" sz="1800" i="1" smtClean="0"/>
              <a:t>7. Малоймовірно швидке відновлення нормального функціонування</a:t>
            </a:r>
            <a:endParaRPr lang="ru-RU" sz="1800" smtClean="0"/>
          </a:p>
          <a:p>
            <a:pPr algn="just">
              <a:buFontTx/>
              <a:buNone/>
            </a:pPr>
            <a:endParaRPr lang="ru-RU" sz="1900" smtClean="0"/>
          </a:p>
          <a:p>
            <a:pPr algn="just">
              <a:buFontTx/>
              <a:buNone/>
            </a:pPr>
            <a:endParaRPr lang="uk-UA" sz="1900" i="1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633412"/>
          </a:xfrm>
        </p:spPr>
        <p:txBody>
          <a:bodyPr/>
          <a:lstStyle/>
          <a:p>
            <a:r>
              <a:rPr lang="uk-UA" sz="3200" b="1" smtClean="0">
                <a:solidFill>
                  <a:srgbClr val="800080"/>
                </a:solidFill>
              </a:rPr>
              <a:t>Типи травматичних ситуацій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472113"/>
          </a:xfrm>
        </p:spPr>
        <p:txBody>
          <a:bodyPr/>
          <a:lstStyle/>
          <a:p>
            <a:pPr>
              <a:buFontTx/>
              <a:buNone/>
            </a:pPr>
            <a:r>
              <a:rPr lang="uk-UA" sz="1600" b="1" i="1" smtClean="0"/>
              <a:t>Тип 2. Постійна дія травматичного стресора, що повторюється, - серійна травматизація або пролонгована травматична подія. </a:t>
            </a:r>
            <a:endParaRPr lang="ru-RU" sz="1600" i="1" smtClean="0"/>
          </a:p>
          <a:p>
            <a:pPr>
              <a:buFontTx/>
              <a:buNone/>
            </a:pPr>
            <a:r>
              <a:rPr lang="uk-UA" sz="1600" b="1" i="1" smtClean="0"/>
              <a:t>Приклади:</a:t>
            </a:r>
            <a:r>
              <a:rPr lang="uk-UA" sz="1600" i="1" smtClean="0"/>
              <a:t> фізичне або сексуальне насильство, що повторюється, бойові дії. </a:t>
            </a:r>
            <a:endParaRPr lang="ru-RU" sz="1600" i="1" smtClean="0"/>
          </a:p>
          <a:p>
            <a:pPr>
              <a:buFontTx/>
              <a:buNone/>
            </a:pPr>
            <a:r>
              <a:rPr lang="uk-UA" sz="1600" i="1" smtClean="0"/>
              <a:t>1. Варіативність, множинність, повторюваність, непередбачуваність травматичної події або ситуації. </a:t>
            </a:r>
            <a:endParaRPr lang="ru-RU" sz="1600" i="1" smtClean="0"/>
          </a:p>
          <a:p>
            <a:pPr>
              <a:buFontTx/>
              <a:buNone/>
            </a:pPr>
            <a:r>
              <a:rPr lang="uk-UA" sz="1600" i="1" smtClean="0"/>
              <a:t>2. Ймовірніше, ситуація створюється умисно. </a:t>
            </a:r>
            <a:endParaRPr lang="ru-RU" sz="1600" i="1" smtClean="0"/>
          </a:p>
          <a:p>
            <a:pPr>
              <a:buFontTx/>
              <a:buNone/>
            </a:pPr>
            <a:r>
              <a:rPr lang="uk-UA" sz="1600" i="1" smtClean="0"/>
              <a:t>3. Спочатку переживається як травма типу 1, але, по мірі того, як травматична подія повторюється, жертва переживає страх її повторення.</a:t>
            </a:r>
            <a:endParaRPr lang="ru-RU" sz="1600" i="1" smtClean="0"/>
          </a:p>
          <a:p>
            <a:pPr>
              <a:buFontTx/>
              <a:buNone/>
            </a:pPr>
            <a:r>
              <a:rPr lang="uk-UA" sz="1600" i="1" smtClean="0"/>
              <a:t>4. Почуття безпорадності в уникненні травми. </a:t>
            </a:r>
            <a:endParaRPr lang="ru-RU" sz="1600" i="1" smtClean="0"/>
          </a:p>
          <a:p>
            <a:pPr>
              <a:buFontTx/>
              <a:buNone/>
            </a:pPr>
            <a:r>
              <a:rPr lang="uk-UA" sz="1600" i="1" smtClean="0"/>
              <a:t>5. З часом дисоціація може стати одним з основних способів того, щоб впоратися з травматичною ситуацією. </a:t>
            </a:r>
            <a:endParaRPr lang="ru-RU" sz="1600" i="1" smtClean="0"/>
          </a:p>
          <a:p>
            <a:pPr>
              <a:buFontTx/>
              <a:buNone/>
            </a:pPr>
            <a:r>
              <a:rPr lang="uk-UA" sz="1600" i="1" smtClean="0"/>
              <a:t>6. Результатом дії травми типу 2 може стати зміна "Я"- концепції, що може супроводжуватись відчуттями провини, сорому і зниженням самооцінки. </a:t>
            </a:r>
            <a:endParaRPr lang="ru-RU" sz="1600" i="1" smtClean="0"/>
          </a:p>
          <a:p>
            <a:pPr>
              <a:buFontTx/>
              <a:buNone/>
            </a:pPr>
            <a:r>
              <a:rPr lang="uk-UA" sz="1600" i="1" smtClean="0"/>
              <a:t>7. Висока ймовірність виникнення довготривалих проблем особистого характеру, що проявляється в відчуженості від інших.</a:t>
            </a:r>
            <a:endParaRPr lang="ru-RU" sz="1600" i="1" smtClean="0"/>
          </a:p>
          <a:p>
            <a:pPr>
              <a:buFontTx/>
              <a:buNone/>
            </a:pPr>
            <a:r>
              <a:rPr lang="uk-UA" sz="1600" i="1" smtClean="0"/>
              <a:t>8. Дисоціація, заперечення, намбінг (психічне заціпеніння), відокремлення зловживання алкоголем і іншими психоактивними речовинами може бути як спроба захисту від важких переживань. </a:t>
            </a:r>
            <a:endParaRPr lang="ru-RU" sz="1600" i="1" smtClean="0"/>
          </a:p>
          <a:p>
            <a:pPr>
              <a:buFontTx/>
              <a:buNone/>
            </a:pPr>
            <a:r>
              <a:rPr lang="uk-UA" sz="1600" i="1" smtClean="0"/>
              <a:t>9. Призводить до того, що позначають як комплексний ПТСР, або розлад, зумовлений дією екстремального стресора </a:t>
            </a:r>
            <a:endParaRPr lang="uk-UA" sz="1600" i="1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850900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0070C0"/>
                </a:solidFill>
              </a:rPr>
              <a:t>Що таке ППД?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895850"/>
          </a:xfrm>
        </p:spPr>
        <p:txBody>
          <a:bodyPr/>
          <a:lstStyle/>
          <a:p>
            <a:pPr algn="just">
              <a:buFontTx/>
              <a:buNone/>
            </a:pPr>
            <a:r>
              <a:rPr lang="uk-UA" altLang="zh-CN" sz="2000" b="1" smtClean="0"/>
              <a:t>Перша психологічна допомога (ППД) </a:t>
            </a:r>
            <a:r>
              <a:rPr lang="uk-UA" altLang="zh-CN" sz="2000" smtClean="0"/>
              <a:t>– це сукупність заходів загальнолюдської підтримки та практичної допомоги ближнім, які відчувають страждання і потребу. </a:t>
            </a:r>
          </a:p>
          <a:p>
            <a:pPr algn="just">
              <a:buFontTx/>
              <a:buNone/>
            </a:pPr>
            <a:r>
              <a:rPr lang="uk-UA" altLang="zh-CN" sz="2000" i="1" smtClean="0"/>
              <a:t>ППД включає наступні аспекти:</a:t>
            </a:r>
          </a:p>
          <a:p>
            <a:pPr algn="just"/>
            <a:r>
              <a:rPr lang="uk-UA" altLang="zh-CN" sz="2000" i="1" smtClean="0"/>
              <a:t>ненав'язливе надання практичної допомоги та підтримки;</a:t>
            </a:r>
          </a:p>
          <a:p>
            <a:pPr algn="just"/>
            <a:r>
              <a:rPr lang="uk-UA" altLang="zh-CN" sz="2000" i="1" smtClean="0"/>
              <a:t>оцінка потреб і проблем;</a:t>
            </a:r>
          </a:p>
          <a:p>
            <a:pPr algn="just"/>
            <a:r>
              <a:rPr lang="uk-UA" altLang="zh-CN" sz="2000" i="1" smtClean="0"/>
              <a:t>надання допомоги у задоволенні нагальних потреб (наприклад, таких як їжа, вода, інформація);</a:t>
            </a:r>
          </a:p>
          <a:p>
            <a:pPr algn="just"/>
            <a:r>
              <a:rPr lang="uk-UA" altLang="zh-CN" sz="2000" i="1" smtClean="0"/>
              <a:t>вміння вислуховувати людей, але не примушуючи їх говорити;</a:t>
            </a:r>
          </a:p>
          <a:p>
            <a:pPr algn="just"/>
            <a:r>
              <a:rPr lang="uk-UA" altLang="zh-CN" sz="2000" i="1" smtClean="0"/>
              <a:t>вміння втішити і допомогти людині заспокоїтися;</a:t>
            </a:r>
          </a:p>
          <a:p>
            <a:pPr algn="just"/>
            <a:r>
              <a:rPr lang="uk-UA" altLang="zh-CN" sz="2000" i="1" smtClean="0"/>
              <a:t>надання допомоги в отриманні інформації, встановленні зв'язку з відповідними службами і структурами соціальної підтримки;</a:t>
            </a:r>
          </a:p>
          <a:p>
            <a:pPr algn="just"/>
            <a:r>
              <a:rPr lang="uk-UA" altLang="zh-CN" sz="2000" i="1" smtClean="0"/>
              <a:t>захист від подальшої шкоди.</a:t>
            </a:r>
            <a:endParaRPr lang="uk-UA" sz="2000" i="1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0538"/>
            <a:ext cx="8229600" cy="993775"/>
          </a:xfrm>
        </p:spPr>
        <p:txBody>
          <a:bodyPr/>
          <a:lstStyle/>
          <a:p>
            <a:r>
              <a:rPr lang="uk-UA" sz="3200" b="1" smtClean="0">
                <a:solidFill>
                  <a:srgbClr val="800080"/>
                </a:solidFill>
              </a:rPr>
              <a:t>Події, пов'язані з військовими подіями, локальними війнами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44663"/>
            <a:ext cx="8229600" cy="4348162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uk-UA" sz="2000" b="1" i="1" smtClean="0"/>
              <a:t>Основні травмуючі чинники:  </a:t>
            </a:r>
            <a:r>
              <a:rPr lang="uk-UA" sz="2000" i="1" smtClean="0"/>
              <a:t>безпосередня загроза життю і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uk-UA" sz="2000" i="1" smtClean="0"/>
              <a:t>здоров'ю індивіда і його близьких, смерть близьких, фізичні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uk-UA" sz="2000" i="1" smtClean="0"/>
              <a:t>травми. 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uk-UA" sz="2000" b="1" i="1" smtClean="0"/>
              <a:t>СИМПТОМИ</a:t>
            </a:r>
          </a:p>
          <a:p>
            <a:pPr algn="just">
              <a:lnSpc>
                <a:spcPct val="80000"/>
              </a:lnSpc>
            </a:pPr>
            <a:r>
              <a:rPr lang="uk-UA" sz="2000" i="1" smtClean="0"/>
              <a:t>симптом ПТСР «вина що вижив»</a:t>
            </a:r>
          </a:p>
          <a:p>
            <a:pPr algn="just">
              <a:lnSpc>
                <a:spcPct val="80000"/>
              </a:lnSpc>
            </a:pPr>
            <a:r>
              <a:rPr lang="uk-UA" sz="2000" i="1" smtClean="0"/>
              <a:t>регресивна поведінка (набагато частіше у дітей) енурез, страх розлуки з родичами (батьками), страх перед незнайомими людьми, втрата навичок, що були.</a:t>
            </a:r>
          </a:p>
          <a:p>
            <a:pPr algn="just">
              <a:lnSpc>
                <a:spcPct val="80000"/>
              </a:lnSpc>
            </a:pPr>
            <a:r>
              <a:rPr lang="uk-UA" sz="2000" i="1" smtClean="0"/>
              <a:t>дратівливість, проблеми в спілкуванні.</a:t>
            </a:r>
          </a:p>
          <a:p>
            <a:pPr algn="just">
              <a:lnSpc>
                <a:spcPct val="80000"/>
              </a:lnSpc>
            </a:pPr>
            <a:r>
              <a:rPr lang="uk-UA" sz="2000" i="1" smtClean="0"/>
              <a:t>поведінкові порушення від депресії до агресії.</a:t>
            </a:r>
          </a:p>
          <a:p>
            <a:pPr algn="just">
              <a:lnSpc>
                <a:spcPct val="80000"/>
              </a:lnSpc>
            </a:pPr>
            <a:r>
              <a:rPr lang="uk-UA" sz="2000" i="1" smtClean="0"/>
              <a:t>різні соматичні скарги.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uk-UA" sz="2000" b="1" i="1" smtClean="0"/>
              <a:t>При тривалій розлуці з батьками під час війни у дітей:</a:t>
            </a:r>
          </a:p>
          <a:p>
            <a:pPr algn="just">
              <a:lnSpc>
                <a:spcPct val="80000"/>
              </a:lnSpc>
            </a:pPr>
            <a:r>
              <a:rPr lang="uk-UA" sz="2000" i="1" smtClean="0"/>
              <a:t>депресія, нездатність отримувати задоволення, порушення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uk-UA" sz="2000" i="1" smtClean="0"/>
              <a:t>соціальних контактів.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321175"/>
          </a:xfrm>
        </p:spPr>
        <p:txBody>
          <a:bodyPr/>
          <a:lstStyle/>
          <a:p>
            <a:pPr>
              <a:buFontTx/>
              <a:buNone/>
            </a:pPr>
            <a:r>
              <a:rPr lang="uk-UA" sz="2000" i="1" smtClean="0"/>
              <a:t>Характерною </a:t>
            </a:r>
            <a:r>
              <a:rPr lang="uk-UA" sz="2000" b="1" i="1" smtClean="0"/>
              <a:t>особливістю психологічного стану </a:t>
            </a:r>
            <a:r>
              <a:rPr lang="uk-UA" sz="2000" i="1" smtClean="0"/>
              <a:t>біженців і вимушених переселенців є категорія </a:t>
            </a:r>
            <a:r>
              <a:rPr lang="uk-UA" sz="2000" b="1" i="1" smtClean="0"/>
              <a:t>«втрата». </a:t>
            </a:r>
          </a:p>
          <a:p>
            <a:pPr>
              <a:buFontTx/>
              <a:buNone/>
            </a:pPr>
            <a:endParaRPr lang="uk-UA" sz="2000" b="1" i="1" smtClean="0"/>
          </a:p>
          <a:p>
            <a:pPr>
              <a:buFontTx/>
              <a:buNone/>
            </a:pPr>
            <a:r>
              <a:rPr lang="uk-UA" sz="2000" i="1" smtClean="0"/>
              <a:t> </a:t>
            </a:r>
            <a:r>
              <a:rPr lang="uk-UA" sz="2000" smtClean="0"/>
              <a:t>При цьому люди втрачають</a:t>
            </a:r>
          </a:p>
          <a:p>
            <a:r>
              <a:rPr lang="uk-UA" sz="2000" i="1" smtClean="0"/>
              <a:t>  своє звичне житло; </a:t>
            </a:r>
          </a:p>
          <a:p>
            <a:r>
              <a:rPr lang="uk-UA" sz="2000" i="1" smtClean="0"/>
              <a:t> особисті речі;</a:t>
            </a:r>
          </a:p>
          <a:p>
            <a:r>
              <a:rPr lang="uk-UA" sz="2000" i="1" smtClean="0"/>
              <a:t> друзів;</a:t>
            </a:r>
          </a:p>
          <a:p>
            <a:r>
              <a:rPr lang="uk-UA" sz="2000" i="1" smtClean="0"/>
              <a:t> а часто - і близьких родичів. </a:t>
            </a:r>
          </a:p>
          <a:p>
            <a:pPr>
              <a:buFontTx/>
              <a:buNone/>
            </a:pPr>
            <a:endParaRPr lang="uk-UA" sz="2000" i="1" smtClean="0"/>
          </a:p>
          <a:p>
            <a:pPr>
              <a:buFontTx/>
              <a:buNone/>
            </a:pPr>
            <a:r>
              <a:rPr lang="uk-UA" sz="2000" i="1" smtClean="0"/>
              <a:t>Все це викликає важкі психічні розлади, які можуть неодноразово виявлятися протягом їх подальшого життя.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15950"/>
            <a:ext cx="8229600" cy="941388"/>
          </a:xfrm>
        </p:spPr>
        <p:txBody>
          <a:bodyPr/>
          <a:lstStyle/>
          <a:p>
            <a:r>
              <a:rPr lang="uk-UA" sz="3200" b="1" smtClean="0">
                <a:solidFill>
                  <a:srgbClr val="800080"/>
                </a:solidFill>
              </a:rPr>
              <a:t>Негативні соціально-психологічні моменти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>
              <a:spcBef>
                <a:spcPct val="35000"/>
              </a:spcBef>
              <a:buFontTx/>
              <a:buNone/>
            </a:pPr>
            <a:r>
              <a:rPr lang="uk-UA" sz="2000" b="1" i="1" smtClean="0"/>
              <a:t>Часткова втрата самоствердження :</a:t>
            </a:r>
          </a:p>
          <a:p>
            <a:pPr>
              <a:spcBef>
                <a:spcPct val="35000"/>
              </a:spcBef>
            </a:pPr>
            <a:r>
              <a:rPr lang="uk-UA" sz="2000" i="1" smtClean="0"/>
              <a:t>незнання мови і культури регіону нового поселення </a:t>
            </a:r>
          </a:p>
          <a:p>
            <a:pPr>
              <a:spcBef>
                <a:spcPct val="35000"/>
              </a:spcBef>
            </a:pPr>
            <a:r>
              <a:rPr lang="uk-UA" sz="2000" i="1" smtClean="0"/>
              <a:t>прагнення зберегти прихильність до колишніх цінностей </a:t>
            </a:r>
          </a:p>
          <a:p>
            <a:pPr>
              <a:spcBef>
                <a:spcPct val="35000"/>
              </a:spcBef>
            </a:pPr>
            <a:r>
              <a:rPr lang="uk-UA" sz="2000" i="1" smtClean="0"/>
              <a:t>негативне відношення до соціокультурних норм іншого регіону </a:t>
            </a:r>
          </a:p>
          <a:p>
            <a:pPr>
              <a:spcBef>
                <a:spcPct val="35000"/>
              </a:spcBef>
              <a:buFontTx/>
              <a:buNone/>
            </a:pPr>
            <a:endParaRPr lang="uk-UA" sz="2000" b="1" i="1" smtClean="0"/>
          </a:p>
          <a:p>
            <a:pPr>
              <a:spcBef>
                <a:spcPct val="35000"/>
              </a:spcBef>
              <a:buFontTx/>
              <a:buNone/>
            </a:pPr>
            <a:r>
              <a:rPr lang="uk-UA" sz="2000" b="1" i="1" smtClean="0"/>
              <a:t>на фоні можливої наявності </a:t>
            </a:r>
          </a:p>
          <a:p>
            <a:r>
              <a:rPr lang="uk-UA" sz="2000" i="1" smtClean="0"/>
              <a:t>заниженої самооцінки; </a:t>
            </a:r>
          </a:p>
          <a:p>
            <a:r>
              <a:rPr lang="uk-UA" sz="2000" i="1" smtClean="0"/>
              <a:t> підвищеної тривожності;  </a:t>
            </a:r>
          </a:p>
          <a:p>
            <a:r>
              <a:rPr lang="uk-UA" sz="2000" i="1" smtClean="0"/>
              <a:t>погіршеного самопочуття, активності,настрою;</a:t>
            </a:r>
          </a:p>
          <a:p>
            <a:r>
              <a:rPr lang="uk-UA" sz="2000" i="1" smtClean="0"/>
              <a:t> проявів агресивності,  порушень поведінки.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849313"/>
          </a:xfrm>
        </p:spPr>
        <p:txBody>
          <a:bodyPr/>
          <a:lstStyle/>
          <a:p>
            <a:r>
              <a:rPr lang="uk-UA" sz="2800" b="1" smtClean="0">
                <a:solidFill>
                  <a:srgbClr val="800080"/>
                </a:solidFill>
              </a:rPr>
              <a:t>Як допомогти особам, що пережили психотравмуючу подію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184775"/>
          </a:xfrm>
        </p:spPr>
        <p:txBody>
          <a:bodyPr/>
          <a:lstStyle/>
          <a:p>
            <a:pPr>
              <a:buFontTx/>
              <a:buNone/>
            </a:pPr>
            <a:r>
              <a:rPr lang="uk-UA" sz="1400" i="1" smtClean="0"/>
              <a:t>1.Заохочуйте людину розповідати про свої відчуття. </a:t>
            </a:r>
          </a:p>
          <a:p>
            <a:pPr>
              <a:buFontTx/>
              <a:buNone/>
            </a:pPr>
            <a:r>
              <a:rPr lang="uk-UA" sz="1400" i="1" smtClean="0"/>
              <a:t>2. Не чекайте, що чоловік справлятиметься з травмою краще, ніж жінка.</a:t>
            </a:r>
          </a:p>
          <a:p>
            <a:pPr>
              <a:buFontTx/>
              <a:buNone/>
            </a:pPr>
            <a:r>
              <a:rPr lang="uk-UA" sz="1400" i="1" smtClean="0"/>
              <a:t> 3. Говоріть потерпілому про свої відчуття і ваш жаль про заподіяний йому біль. </a:t>
            </a:r>
          </a:p>
          <a:p>
            <a:pPr>
              <a:buFontTx/>
              <a:buNone/>
            </a:pPr>
            <a:r>
              <a:rPr lang="uk-UA" sz="1400" i="1" smtClean="0"/>
              <a:t>4. Нагадуйте, що дані переживання людини є нормальними. </a:t>
            </a:r>
          </a:p>
          <a:p>
            <a:pPr>
              <a:buFontTx/>
              <a:buNone/>
            </a:pPr>
            <a:r>
              <a:rPr lang="uk-UA" sz="1400" i="1" smtClean="0"/>
              <a:t>5. Не намагайтеся запевняти, що все буде добре, це неможливо. </a:t>
            </a:r>
          </a:p>
          <a:p>
            <a:pPr>
              <a:buFontTx/>
              <a:buNone/>
            </a:pPr>
            <a:r>
              <a:rPr lang="uk-UA" sz="1400" i="1" smtClean="0"/>
              <a:t>6. Не намагайтеся нав'язувати свої пояснення того, чому все сталося. </a:t>
            </a:r>
          </a:p>
          <a:p>
            <a:pPr>
              <a:buFontTx/>
              <a:buNone/>
            </a:pPr>
            <a:r>
              <a:rPr lang="uk-UA" sz="1400" i="1" smtClean="0"/>
              <a:t>7. Не говоріть потерпілому, що ви знаєте, що він переживає. Ви не знаєте цього. Найчастіше такі спроби допомагають вам (а не людині) зменшити тривогу у зв'язку з тим, як ви переживаєте те, що сталося з людиною. </a:t>
            </a:r>
          </a:p>
          <a:p>
            <a:pPr>
              <a:buFontTx/>
              <a:buNone/>
            </a:pPr>
            <a:r>
              <a:rPr lang="uk-UA" sz="1400" i="1" smtClean="0"/>
              <a:t>8. Будьте  готові взагалі не  говорити. Потерпілому може бути досить того, що ви поруч. </a:t>
            </a:r>
          </a:p>
          <a:p>
            <a:pPr>
              <a:buFontTx/>
              <a:buNone/>
            </a:pPr>
            <a:r>
              <a:rPr lang="uk-UA" sz="1400" i="1" smtClean="0"/>
              <a:t>9. Говоріть вашим друзям і сім'ї про свої відчуття. Пам'ятаєте, що, хоча ви самі і не були жертвою травми, допомагаючи потерпілому, можете самі виявитися травмованими. </a:t>
            </a:r>
          </a:p>
          <a:p>
            <a:pPr>
              <a:buFontTx/>
              <a:buNone/>
            </a:pPr>
            <a:r>
              <a:rPr lang="uk-UA" sz="1400" i="1" smtClean="0"/>
              <a:t>10. Говоріть вашим друзям і сім'ї про ті незвичайні фізичні відчуття, які можуть бути пов'язані з вашою звичайною роботою. </a:t>
            </a:r>
          </a:p>
          <a:p>
            <a:pPr>
              <a:buFontTx/>
              <a:buNone/>
            </a:pPr>
            <a:r>
              <a:rPr lang="uk-UA" sz="1400" i="1" smtClean="0"/>
              <a:t>11. Не  бійтеся,  якщо потерпілий просить  про іншу допомогу,  наприклад  звернення  до  професіонала. </a:t>
            </a:r>
          </a:p>
          <a:p>
            <a:pPr>
              <a:buFontTx/>
              <a:buNone/>
            </a:pPr>
            <a:r>
              <a:rPr lang="uk-UA" sz="1400" i="1" smtClean="0"/>
              <a:t> 12. Постарайтесь не проектувати ваші власні відчуття на  те, що відбувається  довкола. Кожен  переживає  те, що сталося  індивідуально.</a:t>
            </a:r>
          </a:p>
          <a:p>
            <a:pPr>
              <a:buFontTx/>
              <a:buNone/>
            </a:pPr>
            <a:r>
              <a:rPr lang="uk-UA" sz="1400" i="1" smtClean="0"/>
              <a:t> 13. Не бійтеся запитувати, як людина справляється з травмою. Не ставте питань про деталі травми. Якщо людина говорить про це, слухайте її.  Слідуйте за нею. </a:t>
            </a:r>
          </a:p>
          <a:p>
            <a:pPr>
              <a:buFontTx/>
              <a:buNone/>
            </a:pPr>
            <a:r>
              <a:rPr lang="uk-UA" sz="1400" i="1" smtClean="0"/>
              <a:t>14. Не складайте жодних планів відновлення для потерпілого і для себе.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46075"/>
            <a:ext cx="8748712" cy="1066800"/>
          </a:xfrm>
        </p:spPr>
        <p:txBody>
          <a:bodyPr/>
          <a:lstStyle/>
          <a:p>
            <a:r>
              <a:rPr lang="uk-UA" sz="2800" b="1" smtClean="0">
                <a:solidFill>
                  <a:srgbClr val="800080"/>
                </a:solidFill>
              </a:rPr>
              <a:t>Підходи до надання допомоги людям, що пережили психотравму і страждають від ПТСР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229600" cy="4995862"/>
          </a:xfrm>
        </p:spPr>
        <p:txBody>
          <a:bodyPr/>
          <a:lstStyle/>
          <a:p>
            <a:pPr algn="just"/>
            <a:r>
              <a:rPr lang="uk-UA" sz="1800" b="1" smtClean="0"/>
              <a:t>Медичний</a:t>
            </a:r>
            <a:r>
              <a:rPr lang="uk-UA" sz="1800" b="1" i="1" smtClean="0"/>
              <a:t> </a:t>
            </a:r>
            <a:r>
              <a:rPr lang="uk-UA" sz="1800" i="1" smtClean="0"/>
              <a:t>підхід пропонує лікування, організацію спеціальних місць для надання медичної допомоги (кабінетів, клінік, санаторіїв, реабілітаційних центрів). Цей підхід розрахований на досить явні медичні прояви і наслідки стресу. </a:t>
            </a:r>
          </a:p>
          <a:p>
            <a:pPr algn="just"/>
            <a:r>
              <a:rPr lang="uk-UA" sz="1800" b="1" smtClean="0"/>
              <a:t>Соціальна підтримка </a:t>
            </a:r>
            <a:r>
              <a:rPr lang="uk-UA" sz="1800" i="1" smtClean="0"/>
              <a:t>направлена на те, щоб допомогти людині втриматися на плаву в житті, тобто мати якийсь прожитковий мінімум - житло і роботу перш за все. </a:t>
            </a:r>
          </a:p>
          <a:p>
            <a:pPr algn="just"/>
            <a:r>
              <a:rPr lang="uk-UA" sz="1800" b="1" smtClean="0"/>
              <a:t>Психологічна підтримка </a:t>
            </a:r>
            <a:r>
              <a:rPr lang="uk-UA" sz="1800" i="1" smtClean="0"/>
              <a:t>виявляється з метою допомоги в опрацюванні досвіду, що породжується самою стресовою травмою і труднощами пристосування до життя після неї, що дозволяє відчувати себе в гармонії з самим собою і іншими людьми, реалізувати свої можливості і розвиватися як особистість</a:t>
            </a:r>
          </a:p>
          <a:p>
            <a:pPr algn="just">
              <a:buFontTx/>
              <a:buNone/>
            </a:pPr>
            <a:endParaRPr lang="uk-UA" sz="1800" i="1" smtClean="0"/>
          </a:p>
          <a:p>
            <a:pPr algn="just">
              <a:buFontTx/>
              <a:buNone/>
            </a:pPr>
            <a:r>
              <a:rPr lang="uk-UA" sz="1800" i="1" smtClean="0"/>
              <a:t>	</a:t>
            </a:r>
            <a:r>
              <a:rPr lang="uk-UA" sz="1700" smtClean="0"/>
              <a:t>Ці три сторони - медична, соціальна і психологічна - утворює </a:t>
            </a:r>
            <a:r>
              <a:rPr lang="uk-UA" sz="1700" b="1" smtClean="0"/>
              <a:t>«трикутник допомоги</a:t>
            </a:r>
            <a:r>
              <a:rPr lang="uk-UA" sz="1700" smtClean="0"/>
              <a:t>», який тим успішніший і ефективніший, чим більше його учасників усвідомлюють себе як партнери і вміють при необхідності гнучко розподіляти зусилля.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29600" cy="44640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i="1" smtClean="0">
                <a:latin typeface="Times New Roman" pitchFamily="18" charset="0"/>
              </a:rPr>
              <a:t>	</a:t>
            </a:r>
            <a:r>
              <a:rPr lang="uk-UA" b="1" smtClean="0">
                <a:solidFill>
                  <a:srgbClr val="0070C0"/>
                </a:solidFill>
              </a:rPr>
              <a:t>ДЕ НАДАВАТИ ППД?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uk-UA" sz="2000" smtClean="0"/>
          </a:p>
          <a:p>
            <a:pPr algn="just" eaLnBrk="1" hangingPunct="1">
              <a:buFontTx/>
              <a:buNone/>
            </a:pPr>
            <a:r>
              <a:rPr lang="uk-UA" sz="2800" smtClean="0"/>
              <a:t>	</a:t>
            </a:r>
            <a:r>
              <a:rPr lang="uk-UA" altLang="zh-CN" sz="2000" i="1" smtClean="0"/>
              <a:t>ППД можна надавати у кожному досить безпечному місці –безпосередньо на місці події, якщо мова йде про окремий нещасний випадок, або в місцях надання допомоги постраждалим, наприклад, в медичних установах, притулках і таборах біженців, школах або пунктах розподілу продуктів харчування або інших видів допомоги. В ідеалі треба намагатися надавати ППД там, де при необхідності можна поговорити з людиною без перешкод з боку оточуючих.</a:t>
            </a:r>
            <a:endParaRPr lang="uk-UA" sz="2000" i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8229600" cy="782638"/>
          </a:xfrm>
        </p:spPr>
        <p:txBody>
          <a:bodyPr/>
          <a:lstStyle/>
          <a:p>
            <a:pPr eaLnBrk="1" hangingPunct="1"/>
            <a:r>
              <a:rPr lang="ru-RU" altLang="zh-CN" sz="3200" b="1" smtClean="0">
                <a:solidFill>
                  <a:srgbClr val="0070C0"/>
                </a:solidFill>
              </a:rPr>
              <a:t>ЕТИЧНІ ПРАВИЛА</a:t>
            </a:r>
            <a:endParaRPr lang="ru-RU" sz="3200" b="1" smtClean="0">
              <a:solidFill>
                <a:srgbClr val="0070C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532813" cy="45370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uk-UA" sz="2800" b="1" i="1" u="sng" smtClean="0"/>
              <a:t>Потрібно</a:t>
            </a:r>
          </a:p>
          <a:p>
            <a:pPr algn="just" eaLnBrk="1" hangingPunct="1"/>
            <a:r>
              <a:rPr lang="uk-UA" altLang="zh-CN" sz="2000" i="1" smtClean="0"/>
              <a:t>Бути чесним і гідним довіри</a:t>
            </a:r>
          </a:p>
          <a:p>
            <a:pPr algn="just" eaLnBrk="1" hangingPunct="1"/>
            <a:r>
              <a:rPr lang="uk-UA" altLang="zh-CN" sz="2000" i="1" smtClean="0"/>
              <a:t>Поважати право людей самостійно  приймати рішення</a:t>
            </a:r>
          </a:p>
          <a:p>
            <a:pPr algn="just" eaLnBrk="1" hangingPunct="1"/>
            <a:r>
              <a:rPr lang="uk-UA" altLang="zh-CN" sz="2000" i="1" smtClean="0"/>
              <a:t>Усвідомити і відкинути власні упередження і забобони</a:t>
            </a:r>
          </a:p>
          <a:p>
            <a:pPr algn="just" eaLnBrk="1" hangingPunct="1"/>
            <a:r>
              <a:rPr lang="uk-UA" altLang="zh-CN" sz="2000" i="1" smtClean="0"/>
              <a:t>Чітко дати людям зрозуміти, що, навіть, якщо вони відмовляються від допомоги зараз, вони можуть звернутися за нею в будь який період, без обмежень</a:t>
            </a:r>
          </a:p>
          <a:p>
            <a:pPr algn="just" eaLnBrk="1" hangingPunct="1"/>
            <a:r>
              <a:rPr lang="uk-UA" altLang="zh-CN" sz="2000" i="1" smtClean="0"/>
              <a:t>Дотримуватися конфіденційності і не допускати необґрунтованого поширення отриманих від людини анкетних даних</a:t>
            </a:r>
          </a:p>
          <a:p>
            <a:pPr algn="just" eaLnBrk="1" hangingPunct="1"/>
            <a:r>
              <a:rPr lang="uk-UA" altLang="zh-CN" sz="2000" i="1" smtClean="0"/>
              <a:t>Поводитись належним чином з урахуванням особливостей культури, віку та статі постраждалих</a:t>
            </a:r>
            <a:endParaRPr lang="uk-UA" sz="2000" i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8229600" cy="711200"/>
          </a:xfrm>
        </p:spPr>
        <p:txBody>
          <a:bodyPr/>
          <a:lstStyle/>
          <a:p>
            <a:pPr eaLnBrk="1" hangingPunct="1"/>
            <a:r>
              <a:rPr lang="ru-RU" altLang="zh-CN" sz="3200" b="1" smtClean="0">
                <a:solidFill>
                  <a:srgbClr val="0070C0"/>
                </a:solidFill>
              </a:rPr>
              <a:t>ЕТИЧНІ ПРАВИЛА</a:t>
            </a:r>
            <a:endParaRPr lang="ru-RU" sz="3200" b="1" smtClean="0">
              <a:solidFill>
                <a:srgbClr val="0070C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785225" cy="46085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uk-UA" altLang="zh-CN" sz="2800" b="1" i="1" u="sng" smtClean="0"/>
              <a:t>НЕ потрібно</a:t>
            </a:r>
            <a:r>
              <a:rPr lang="uk-UA" altLang="zh-CN" sz="2800" i="1" smtClean="0"/>
              <a:t> </a:t>
            </a:r>
            <a:endParaRPr lang="uk-UA" sz="2800" b="1" i="1" u="sng" smtClean="0"/>
          </a:p>
          <a:p>
            <a:pPr algn="just" eaLnBrk="1" hangingPunct="1"/>
            <a:r>
              <a:rPr lang="uk-UA" altLang="zh-CN" sz="2000" i="1" smtClean="0"/>
              <a:t>Зловживати своїм становищем при наданні  допомоги людині, яка постраждала</a:t>
            </a:r>
          </a:p>
          <a:p>
            <a:pPr algn="just" eaLnBrk="1" hangingPunct="1"/>
            <a:r>
              <a:rPr lang="uk-UA" altLang="zh-CN" sz="2000" i="1" smtClean="0"/>
              <a:t>Просити у людей гроші або послуги за надання допомоги</a:t>
            </a:r>
          </a:p>
          <a:p>
            <a:pPr algn="just" eaLnBrk="1" hangingPunct="1"/>
            <a:r>
              <a:rPr lang="uk-UA" altLang="zh-CN" sz="2000" i="1" smtClean="0"/>
              <a:t>Давати неправдиві обіцянки чи повідомляти недостовірні відомості</a:t>
            </a:r>
          </a:p>
          <a:p>
            <a:pPr algn="just" eaLnBrk="1" hangingPunct="1"/>
            <a:r>
              <a:rPr lang="uk-UA" altLang="zh-CN" sz="2000" i="1" smtClean="0"/>
              <a:t>Перебільшувати свої знання та навички</a:t>
            </a:r>
          </a:p>
          <a:p>
            <a:pPr algn="just" eaLnBrk="1" hangingPunct="1"/>
            <a:r>
              <a:rPr lang="uk-UA" altLang="zh-CN" sz="2000" i="1" smtClean="0"/>
              <a:t>Нав'язувати свою допомогу, вести себе настирливо і безцеремонно</a:t>
            </a:r>
          </a:p>
          <a:p>
            <a:pPr algn="just" eaLnBrk="1" hangingPunct="1"/>
            <a:r>
              <a:rPr lang="uk-UA" altLang="zh-CN" sz="2000" i="1" smtClean="0"/>
              <a:t>Примушувати людей розповідати  про те, що з ними сталося</a:t>
            </a:r>
          </a:p>
          <a:p>
            <a:pPr algn="just" eaLnBrk="1" hangingPunct="1"/>
            <a:r>
              <a:rPr lang="uk-UA" altLang="zh-CN" sz="2000" i="1" smtClean="0"/>
              <a:t>Поширювати отримані відомості особистого характеру</a:t>
            </a:r>
          </a:p>
          <a:p>
            <a:pPr algn="just" eaLnBrk="1" hangingPunct="1"/>
            <a:r>
              <a:rPr lang="uk-UA" altLang="zh-CN" sz="2000" i="1" smtClean="0"/>
              <a:t>Давати оцінку вчинків і переживань людей</a:t>
            </a:r>
            <a:endParaRPr lang="uk-UA" sz="2000" i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229600" cy="706437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70C0"/>
                </a:solidFill>
              </a:rPr>
              <a:t>ПРАВИЛЬНЕ СПІЛКУВАННЯ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424863" cy="460851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ru-RU" sz="900" i="1" smtClean="0">
                <a:latin typeface="Times New Roman" pitchFamily="18" charset="0"/>
              </a:rPr>
              <a:t>	</a:t>
            </a:r>
            <a:endParaRPr lang="ru-RU" sz="900" smtClean="0"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uk-UA" sz="2400" b="1" i="1" smtClean="0"/>
              <a:t>Потрібно говорити  і  робити</a:t>
            </a:r>
          </a:p>
          <a:p>
            <a:pPr algn="just" eaLnBrk="1" hangingPunct="1"/>
            <a:r>
              <a:rPr lang="uk-UA" altLang="zh-CN" sz="2000" i="1" smtClean="0"/>
              <a:t>Необхідно знайти для розмови тихе місце, де  ніщо не буде відволікати</a:t>
            </a:r>
          </a:p>
          <a:p>
            <a:pPr algn="just" eaLnBrk="1" hangingPunct="1"/>
            <a:r>
              <a:rPr lang="uk-UA" altLang="zh-CN" sz="2000" i="1" smtClean="0"/>
              <a:t>Необхідно поважати конфіденційність і, по можливості, не розголошувати повідомлені  особисті відомості про людину</a:t>
            </a:r>
          </a:p>
          <a:p>
            <a:pPr algn="just" eaLnBrk="1" hangingPunct="1"/>
            <a:r>
              <a:rPr lang="uk-UA" altLang="zh-CN" sz="2000" i="1" smtClean="0"/>
              <a:t>Необхідно бути поруч з людиною, але дотримуватись  необхідної  дистанції з урахуванням її віку, статі та культури</a:t>
            </a:r>
          </a:p>
          <a:p>
            <a:pPr algn="just" eaLnBrk="1" hangingPunct="1"/>
            <a:r>
              <a:rPr lang="uk-UA" altLang="zh-CN" sz="2000" i="1" smtClean="0"/>
              <a:t>Показувати своїм виглядом, що уважно слухаєте співрозмовника, наприклад, киваючи головою або вимовляючи короткі підтверджуючи  репліки</a:t>
            </a:r>
          </a:p>
          <a:p>
            <a:pPr algn="just" eaLnBrk="1" hangingPunct="1"/>
            <a:r>
              <a:rPr lang="uk-UA" altLang="zh-CN" sz="2000" i="1" smtClean="0"/>
              <a:t>Важливо бути терплячим і спокійним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229600" cy="706437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70C0"/>
                </a:solidFill>
              </a:rPr>
              <a:t>ПРАВИЛЬНЕ СПІЛКУВАННЯ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424863" cy="467995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ru-RU" sz="900" i="1" smtClean="0">
                <a:latin typeface="Times New Roman" pitchFamily="18" charset="0"/>
              </a:rPr>
              <a:t>	</a:t>
            </a:r>
            <a:endParaRPr lang="uk-UA" sz="900" smtClean="0">
              <a:latin typeface="Times New Roman" pitchFamily="18" charset="0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uk-UA" sz="2400" b="1" smtClean="0"/>
              <a:t>ПОТРІБНО говорити і робити (продовження)</a:t>
            </a:r>
          </a:p>
          <a:p>
            <a:pPr algn="just" eaLnBrk="1" hangingPunct="1"/>
            <a:r>
              <a:rPr lang="uk-UA" altLang="zh-CN" sz="2000" i="1" smtClean="0"/>
              <a:t>Необхідно надавати фактичну інформацію, якщо вона існує. Чесно казати, те що знаєте, а чого не знаєте: «Я не знаю, але постараюся для Вас дізнатися»</a:t>
            </a:r>
          </a:p>
          <a:p>
            <a:pPr algn="just" eaLnBrk="1" hangingPunct="1"/>
            <a:r>
              <a:rPr lang="uk-UA" altLang="zh-CN" sz="2000" i="1" smtClean="0"/>
              <a:t>Треба надавати інформацію так, щоб її легко було зрозуміти, - простими словами</a:t>
            </a:r>
          </a:p>
          <a:p>
            <a:pPr algn="just" eaLnBrk="1" hangingPunct="1"/>
            <a:r>
              <a:rPr lang="uk-UA" altLang="zh-CN" sz="2000" i="1" smtClean="0"/>
              <a:t>Важливо висловлювати співпереживання, коли люди говорять про свої почуття, перенесену втрату або важливі події (втрата будинку, смерть близької людини і т. п.): «Яке нещастя! Я розумію, як вам важко»</a:t>
            </a:r>
          </a:p>
          <a:p>
            <a:pPr algn="just" eaLnBrk="1" hangingPunct="1"/>
            <a:r>
              <a:rPr lang="uk-UA" altLang="zh-CN" sz="2000" i="1" smtClean="0"/>
              <a:t>Дуже важливо підкреслювати проявлені постраждалим зусилля, спрямовані на самостійний вихід із важкої ситуації</a:t>
            </a:r>
          </a:p>
          <a:p>
            <a:pPr algn="just" eaLnBrk="1" hangingPunct="1"/>
            <a:r>
              <a:rPr lang="uk-UA" altLang="zh-CN" sz="2000" i="1" smtClean="0"/>
              <a:t>При необхідності ,треба дати людині можливість помовчати</a:t>
            </a:r>
            <a:endParaRPr lang="uk-UA" sz="2000" i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706437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70C0"/>
                </a:solidFill>
              </a:rPr>
              <a:t>ПРАВИЛЬНЕ СПІЛКУВАННЯ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424862" cy="4321175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uk-UA" sz="2400" b="1" smtClean="0"/>
              <a:t>НЕ МОЖНА говорити і робити</a:t>
            </a:r>
          </a:p>
          <a:p>
            <a:pPr algn="just" eaLnBrk="1" hangingPunct="1">
              <a:lnSpc>
                <a:spcPct val="110000"/>
              </a:lnSpc>
            </a:pPr>
            <a:r>
              <a:rPr lang="uk-UA" altLang="zh-CN" sz="2000" i="1" smtClean="0"/>
              <a:t>Важливо не змушувати людину розповідати, що з нею відбулось і відбувається </a:t>
            </a:r>
          </a:p>
          <a:p>
            <a:pPr algn="just" eaLnBrk="1" hangingPunct="1">
              <a:lnSpc>
                <a:spcPct val="110000"/>
              </a:lnSpc>
            </a:pPr>
            <a:r>
              <a:rPr lang="uk-UA" altLang="zh-CN" sz="2000" i="1" smtClean="0"/>
              <a:t>Не можна перебивати людину і не квапити співрозмовника (наприклад, не дивитися на годинник і не говорите занадто швидко)</a:t>
            </a:r>
          </a:p>
          <a:p>
            <a:pPr algn="just" eaLnBrk="1" hangingPunct="1">
              <a:lnSpc>
                <a:spcPct val="110000"/>
              </a:lnSpc>
            </a:pPr>
            <a:r>
              <a:rPr lang="uk-UA" altLang="zh-CN" sz="2000" i="1" smtClean="0"/>
              <a:t>Не  треба торкатись до людини, якщо немає впевненості, чи прийнято це в його культурному середовищі</a:t>
            </a:r>
          </a:p>
          <a:p>
            <a:pPr algn="just" eaLnBrk="1" hangingPunct="1">
              <a:lnSpc>
                <a:spcPct val="110000"/>
              </a:lnSpc>
            </a:pPr>
            <a:r>
              <a:rPr lang="uk-UA" altLang="zh-CN" sz="2000" i="1" smtClean="0"/>
              <a:t>Не можна давати оцінок тому, що людина зробила </a:t>
            </a:r>
          </a:p>
          <a:p>
            <a:pPr algn="just" eaLnBrk="1" hangingPunct="1">
              <a:lnSpc>
                <a:spcPct val="110000"/>
              </a:lnSpc>
            </a:pPr>
            <a:r>
              <a:rPr lang="uk-UA" altLang="zh-CN" sz="2000" i="1" smtClean="0"/>
              <a:t>Не можна казати «Ви не повинні себе так відчувати» або «Ви повинні радіти, що вижили»</a:t>
            </a:r>
            <a:endParaRPr lang="uk-UA" sz="2000" i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4925</TotalTime>
  <Words>1666</Words>
  <Application>Microsoft Office PowerPoint</Application>
  <PresentationFormat>Экран (4:3)</PresentationFormat>
  <Paragraphs>256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Оформление по умолчанию</vt:lpstr>
      <vt:lpstr>Слайд 1</vt:lpstr>
      <vt:lpstr>Надання першої психологічної допомоги</vt:lpstr>
      <vt:lpstr>Що таке ППД?</vt:lpstr>
      <vt:lpstr>Слайд 4</vt:lpstr>
      <vt:lpstr>ЕТИЧНІ ПРАВИЛА</vt:lpstr>
      <vt:lpstr>ЕТИЧНІ ПРАВИЛА</vt:lpstr>
      <vt:lpstr>ПРАВИЛЬНЕ СПІЛКУВАННЯ</vt:lpstr>
      <vt:lpstr>ПРАВИЛЬНЕ СПІЛКУВАННЯ</vt:lpstr>
      <vt:lpstr>ПРАВИЛЬНЕ СПІЛКУВАННЯ</vt:lpstr>
      <vt:lpstr>ПРАВИЛЬНЕ СПІЛКУВАННЯ</vt:lpstr>
      <vt:lpstr>ОПЕРАТИВНІ ПРИНЦИПИ ППД </vt:lpstr>
      <vt:lpstr>ВИМУШЕНЕ ПЕРЕСЕЛЕННЯ</vt:lpstr>
      <vt:lpstr>Слайд 13</vt:lpstr>
      <vt:lpstr>Слайд 14</vt:lpstr>
      <vt:lpstr>Слайд 15</vt:lpstr>
      <vt:lpstr>ЗАВЕРШЕННЯ НАДАННЯ ДОПОМОГИ</vt:lpstr>
      <vt:lpstr>Берегти себе</vt:lpstr>
      <vt:lpstr>Слайд 18</vt:lpstr>
      <vt:lpstr>Слайд 19</vt:lpstr>
      <vt:lpstr>Використання позитивних способів подолання стресового стану </vt:lpstr>
      <vt:lpstr>Уникання негативних способів подолання стресового стану </vt:lpstr>
      <vt:lpstr>Ознаки того, що людина потребує допомоги фахівця  (психолога, психотерапевта, психіатра)</vt:lpstr>
      <vt:lpstr>Слайд 23</vt:lpstr>
      <vt:lpstr>Слайд 24</vt:lpstr>
      <vt:lpstr>Загальні симптоми ПТСР</vt:lpstr>
      <vt:lpstr>Слайд 26</vt:lpstr>
      <vt:lpstr>Слайд 27</vt:lpstr>
      <vt:lpstr>Типи травматичних ситуацій</vt:lpstr>
      <vt:lpstr>Типи травматичних ситуацій</vt:lpstr>
      <vt:lpstr>Події, пов'язані з військовими подіями, локальними війнами</vt:lpstr>
      <vt:lpstr>Слайд 31</vt:lpstr>
      <vt:lpstr>Негативні соціально-психологічні моменти</vt:lpstr>
      <vt:lpstr>Як допомогти особам, що пережили психотравмуючу подію</vt:lpstr>
      <vt:lpstr>Підходи до надання допомоги людям, що пережили психотравму і страждають від ПТСР</vt:lpstr>
    </vt:vector>
  </TitlesOfParts>
  <Company>SSSDM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Vovan</dc:creator>
  <cp:lastModifiedBy>Admin</cp:lastModifiedBy>
  <cp:revision>264</cp:revision>
  <dcterms:created xsi:type="dcterms:W3CDTF">2014-04-09T09:29:51Z</dcterms:created>
  <dcterms:modified xsi:type="dcterms:W3CDTF">2015-01-29T21:17:34Z</dcterms:modified>
</cp:coreProperties>
</file>